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0" r:id="rId2"/>
    <p:sldId id="262" r:id="rId3"/>
    <p:sldId id="263" r:id="rId4"/>
    <p:sldId id="264" r:id="rId5"/>
    <p:sldId id="317" r:id="rId6"/>
    <p:sldId id="298" r:id="rId7"/>
    <p:sldId id="281" r:id="rId8"/>
    <p:sldId id="277" r:id="rId9"/>
    <p:sldId id="280" r:id="rId10"/>
    <p:sldId id="284" r:id="rId11"/>
    <p:sldId id="290" r:id="rId12"/>
    <p:sldId id="288" r:id="rId13"/>
    <p:sldId id="286" r:id="rId14"/>
    <p:sldId id="287" r:id="rId15"/>
    <p:sldId id="289" r:id="rId16"/>
    <p:sldId id="294" r:id="rId17"/>
    <p:sldId id="292" r:id="rId18"/>
    <p:sldId id="297" r:id="rId19"/>
    <p:sldId id="293" r:id="rId20"/>
    <p:sldId id="295" r:id="rId21"/>
    <p:sldId id="321" r:id="rId22"/>
    <p:sldId id="271" r:id="rId23"/>
    <p:sldId id="282" r:id="rId24"/>
    <p:sldId id="283" r:id="rId25"/>
    <p:sldId id="285" r:id="rId26"/>
    <p:sldId id="319" r:id="rId27"/>
    <p:sldId id="308" r:id="rId28"/>
    <p:sldId id="318" r:id="rId29"/>
    <p:sldId id="316" r:id="rId30"/>
    <p:sldId id="320" r:id="rId31"/>
    <p:sldId id="301" r:id="rId32"/>
    <p:sldId id="315" r:id="rId33"/>
    <p:sldId id="309" r:id="rId34"/>
    <p:sldId id="310" r:id="rId35"/>
    <p:sldId id="311" r:id="rId36"/>
    <p:sldId id="312" r:id="rId37"/>
    <p:sldId id="313" r:id="rId38"/>
    <p:sldId id="314" r:id="rId39"/>
    <p:sldId id="299" r:id="rId40"/>
    <p:sldId id="278" r:id="rId41"/>
    <p:sldId id="279" r:id="rId42"/>
    <p:sldId id="274" r:id="rId43"/>
    <p:sldId id="256" r:id="rId44"/>
  </p:sldIdLst>
  <p:sldSz cx="9145588" cy="6840538"/>
  <p:notesSz cx="6858000" cy="9144000"/>
  <p:embeddedFontLst>
    <p:embeddedFont>
      <p:font typeface="Ubuntu" pitchFamily="34" charset="0"/>
      <p:regular r:id="rId47"/>
      <p:bold r:id="rId48"/>
      <p:italic r:id="rId49"/>
      <p:boldItalic r:id="rId50"/>
    </p:embeddedFont>
    <p:embeddedFont>
      <p:font typeface="맑은 고딕" pitchFamily="50" charset="-127"/>
      <p:regular r:id="rId51"/>
      <p:bold r:id="rId52"/>
    </p:embeddedFont>
    <p:embeddedFont>
      <p:font typeface="나눔고딕" pitchFamily="50" charset="-127"/>
      <p:regular r:id="rId53"/>
      <p:bold r:id="rId54"/>
    </p:embeddedFont>
    <p:embeddedFont>
      <p:font typeface="HY견고딕" pitchFamily="18" charset="-127"/>
      <p:regular r:id="rId55"/>
    </p:embeddedFont>
    <p:embeddedFont>
      <p:font typeface="KoPub돋움체 Medium" charset="-127"/>
      <p:regular r:id="rId56"/>
    </p:embeddedFont>
  </p:embeddedFontLst>
  <p:defaultTextStyle>
    <a:defPPr>
      <a:defRPr lang="ko-KR"/>
    </a:defPPr>
    <a:lvl1pPr marL="0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79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159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239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319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398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478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557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638" algn="l" defTabSz="878159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1">
          <p15:clr>
            <a:srgbClr val="A4A3A4"/>
          </p15:clr>
        </p15:guide>
        <p15:guide id="3" orient="horz" pos="2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F74"/>
    <a:srgbClr val="EAE0BE"/>
    <a:srgbClr val="EEE6CC"/>
    <a:srgbClr val="EC745B"/>
    <a:srgbClr val="876945"/>
    <a:srgbClr val="B89A46"/>
    <a:srgbClr val="E84D3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92767" autoAdjust="0"/>
  </p:normalViewPr>
  <p:slideViewPr>
    <p:cSldViewPr snapToGrid="0">
      <p:cViewPr>
        <p:scale>
          <a:sx n="100" d="100"/>
          <a:sy n="100" d="100"/>
        </p:scale>
        <p:origin x="-706" y="235"/>
      </p:cViewPr>
      <p:guideLst>
        <p:guide orient="horz" pos="2160"/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10E54-D2A3-4F4D-ACE5-F6C7BA512881}" type="datetimeFigureOut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450DB-AD4A-48ED-9C61-68833D9BC6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5DD3F-79F5-4142-B33D-DF8D4CD976B0}" type="datetimeFigureOut">
              <a:rPr lang="ko-KR" altLang="en-US" smtClean="0"/>
              <a:pPr/>
              <a:t>2017-12-22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36650" y="685800"/>
            <a:ext cx="4584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72E5C-E73A-4F58-97D4-6F9091C995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9079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8159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7239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6319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5398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34478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73557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12638" algn="l" defTabSz="87815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36650" y="685800"/>
            <a:ext cx="45847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72E5C-E73A-4F58-97D4-6F9091C995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36650" y="685800"/>
            <a:ext cx="45847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72E5C-E73A-4F58-97D4-6F9091C995C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1" y="-3"/>
            <a:ext cx="971719" cy="1026081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720" y="-1"/>
            <a:ext cx="971719" cy="1026081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514077" y="514075"/>
            <a:ext cx="2014162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528366" y="2528239"/>
            <a:ext cx="2014162" cy="986007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457642" y="1521545"/>
            <a:ext cx="2014162" cy="986007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1415073" y="514075"/>
            <a:ext cx="2014162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1929148" y="-3"/>
            <a:ext cx="971719" cy="1026081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2900867" y="-1"/>
            <a:ext cx="971719" cy="1026081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8173869" y="5814458"/>
            <a:ext cx="971719" cy="1026081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7202150" y="5833456"/>
            <a:ext cx="971719" cy="1026081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7645504" y="5340454"/>
            <a:ext cx="2014162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3872586" y="2383731"/>
            <a:ext cx="4155201" cy="501795"/>
          </a:xfrm>
          <a:prstGeom prst="rect">
            <a:avLst/>
          </a:prstGeom>
        </p:spPr>
        <p:txBody>
          <a:bodyPr lIns="87815" tIns="43908" rIns="87815" bIns="43908"/>
          <a:lstStyle>
            <a:lvl1pPr marL="0" indent="0">
              <a:buNone/>
              <a:defRPr sz="2700"/>
            </a:lvl1pPr>
          </a:lstStyle>
          <a:p>
            <a:r>
              <a:rPr lang="en-US" altLang="ko-KR" sz="31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1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72586" y="2950153"/>
            <a:ext cx="4155201" cy="1805135"/>
          </a:xfrm>
          <a:prstGeom prst="rect">
            <a:avLst/>
          </a:prstGeom>
        </p:spPr>
        <p:txBody>
          <a:bodyPr lIns="87815" tIns="43908" rIns="87815" bIns="43908"/>
          <a:lstStyle>
            <a:lvl1pPr marL="0" indent="0">
              <a:buNone/>
              <a:defRPr sz="3100"/>
            </a:lvl1pPr>
          </a:lstStyle>
          <a:p>
            <a:r>
              <a:rPr lang="en-US" altLang="ko-KR" sz="58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58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628650" y="363538"/>
            <a:ext cx="7888288" cy="132238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xmlns="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  <a:prstGeom prst="rect">
            <a:avLst/>
          </a:prstGeom>
        </p:spPr>
        <p:txBody>
          <a:bodyPr lIns="87815" tIns="43908" rIns="87815" bIns="43908" anchor="b"/>
          <a:lstStyle>
            <a:lvl1pPr>
              <a:defRPr sz="3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8066" y="984913"/>
            <a:ext cx="4629954" cy="4861215"/>
          </a:xfrm>
          <a:prstGeom prst="rect">
            <a:avLst/>
          </a:prstGeom>
        </p:spPr>
        <p:txBody>
          <a:bodyPr lIns="87815" tIns="43908" rIns="87815" bIns="43908"/>
          <a:lstStyle>
            <a:lvl1pPr marL="0" indent="0">
              <a:buNone/>
              <a:defRPr sz="3100"/>
            </a:lvl1pPr>
            <a:lvl2pPr marL="439079" indent="0">
              <a:buNone/>
              <a:defRPr sz="2700"/>
            </a:lvl2pPr>
            <a:lvl3pPr marL="878159" indent="0">
              <a:buNone/>
              <a:defRPr sz="2300"/>
            </a:lvl3pPr>
            <a:lvl4pPr marL="1317239" indent="0">
              <a:buNone/>
              <a:defRPr sz="1900"/>
            </a:lvl4pPr>
            <a:lvl5pPr marL="1756319" indent="0">
              <a:buNone/>
              <a:defRPr sz="1900"/>
            </a:lvl5pPr>
            <a:lvl6pPr marL="2195398" indent="0">
              <a:buNone/>
              <a:defRPr sz="1900"/>
            </a:lvl6pPr>
            <a:lvl7pPr marL="2634478" indent="0">
              <a:buNone/>
              <a:defRPr sz="1900"/>
            </a:lvl7pPr>
            <a:lvl8pPr marL="3073557" indent="0">
              <a:buNone/>
              <a:defRPr sz="1900"/>
            </a:lvl8pPr>
            <a:lvl9pPr marL="3512638" indent="0">
              <a:buNone/>
              <a:defRPr sz="19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951" y="2052163"/>
            <a:ext cx="2949690" cy="3801882"/>
          </a:xfrm>
          <a:prstGeom prst="rect">
            <a:avLst/>
          </a:prstGeom>
        </p:spPr>
        <p:txBody>
          <a:bodyPr lIns="87815" tIns="43908" rIns="87815" bIns="43908"/>
          <a:lstStyle>
            <a:lvl1pPr marL="0" indent="0">
              <a:buNone/>
              <a:defRPr sz="1500"/>
            </a:lvl1pPr>
            <a:lvl2pPr marL="439079" indent="0">
              <a:buNone/>
              <a:defRPr sz="1300"/>
            </a:lvl2pPr>
            <a:lvl3pPr marL="878159" indent="0">
              <a:buNone/>
              <a:defRPr sz="1200"/>
            </a:lvl3pPr>
            <a:lvl4pPr marL="1317239" indent="0">
              <a:buNone/>
              <a:defRPr sz="1000"/>
            </a:lvl4pPr>
            <a:lvl5pPr marL="1756319" indent="0">
              <a:buNone/>
              <a:defRPr sz="1000"/>
            </a:lvl5pPr>
            <a:lvl6pPr marL="2195398" indent="0">
              <a:buNone/>
              <a:defRPr sz="1000"/>
            </a:lvl6pPr>
            <a:lvl7pPr marL="2634478" indent="0">
              <a:buNone/>
              <a:defRPr sz="1000"/>
            </a:lvl7pPr>
            <a:lvl8pPr marL="3073557" indent="0">
              <a:buNone/>
              <a:defRPr sz="1000"/>
            </a:lvl8pPr>
            <a:lvl9pPr marL="351263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759" y="364197"/>
            <a:ext cx="7888070" cy="1322188"/>
          </a:xfrm>
          <a:prstGeom prst="rect">
            <a:avLst/>
          </a:prstGeom>
        </p:spPr>
        <p:txBody>
          <a:bodyPr lIns="87815" tIns="43908" rIns="87815" bIns="43908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759" y="1820976"/>
            <a:ext cx="7888070" cy="4340260"/>
          </a:xfrm>
          <a:prstGeom prst="rect">
            <a:avLst/>
          </a:prstGeom>
        </p:spPr>
        <p:txBody>
          <a:bodyPr vert="eaVert" lIns="87815" tIns="43908" rIns="87815" bIns="43908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4813" y="364197"/>
            <a:ext cx="1972017" cy="5797041"/>
          </a:xfrm>
          <a:prstGeom prst="rect">
            <a:avLst/>
          </a:prstGeom>
        </p:spPr>
        <p:txBody>
          <a:bodyPr vert="eaVert" lIns="87815" tIns="43908" rIns="87815" bIns="43908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761" y="364197"/>
            <a:ext cx="5801732" cy="5797041"/>
          </a:xfrm>
          <a:prstGeom prst="rect">
            <a:avLst/>
          </a:prstGeom>
        </p:spPr>
        <p:txBody>
          <a:bodyPr vert="eaVert" lIns="87815" tIns="43908" rIns="87815" bIns="43908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1" y="-3"/>
            <a:ext cx="971719" cy="1026081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720" y="-1"/>
            <a:ext cx="971719" cy="1026081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514077" y="514075"/>
            <a:ext cx="2014162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528366" y="2528239"/>
            <a:ext cx="2014162" cy="986007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1" y="-3"/>
            <a:ext cx="971719" cy="1026081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720" y="-1"/>
            <a:ext cx="971719" cy="1026081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514077" y="514075"/>
            <a:ext cx="2014162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528366" y="2528239"/>
            <a:ext cx="2014162" cy="986007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1943440" y="2563395"/>
            <a:ext cx="1926766" cy="2562035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4183820" y="2563395"/>
            <a:ext cx="1926766" cy="2562035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6424200" y="2563395"/>
            <a:ext cx="1926766" cy="2562035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759" y="364197"/>
            <a:ext cx="7888070" cy="1322188"/>
          </a:xfrm>
          <a:prstGeom prst="rect">
            <a:avLst/>
          </a:prstGeom>
        </p:spPr>
        <p:txBody>
          <a:bodyPr lIns="87815" tIns="43908" rIns="87815" bIns="43908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759" y="1820976"/>
            <a:ext cx="3886875" cy="4340260"/>
          </a:xfrm>
          <a:prstGeom prst="rect">
            <a:avLst/>
          </a:prstGeom>
        </p:spPr>
        <p:txBody>
          <a:bodyPr lIns="87815" tIns="43908" rIns="87815" bIns="43908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955" y="1820976"/>
            <a:ext cx="3886875" cy="4340260"/>
          </a:xfrm>
          <a:prstGeom prst="rect">
            <a:avLst/>
          </a:prstGeom>
        </p:spPr>
        <p:txBody>
          <a:bodyPr lIns="87815" tIns="43908" rIns="87815" bIns="43908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950" y="364197"/>
            <a:ext cx="7888070" cy="1322188"/>
          </a:xfrm>
          <a:prstGeom prst="rect">
            <a:avLst/>
          </a:prstGeom>
        </p:spPr>
        <p:txBody>
          <a:bodyPr lIns="87815" tIns="43908" rIns="87815" bIns="43908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951" y="1676883"/>
            <a:ext cx="3869012" cy="821814"/>
          </a:xfrm>
          <a:prstGeom prst="rect">
            <a:avLst/>
          </a:prstGeom>
        </p:spPr>
        <p:txBody>
          <a:bodyPr lIns="87815" tIns="43908" rIns="87815" bIns="43908" anchor="b"/>
          <a:lstStyle>
            <a:lvl1pPr marL="0" indent="0">
              <a:buNone/>
              <a:defRPr sz="2300" b="1"/>
            </a:lvl1pPr>
            <a:lvl2pPr marL="439079" indent="0">
              <a:buNone/>
              <a:defRPr sz="1900" b="1"/>
            </a:lvl2pPr>
            <a:lvl3pPr marL="878159" indent="0">
              <a:buNone/>
              <a:defRPr sz="1700" b="1"/>
            </a:lvl3pPr>
            <a:lvl4pPr marL="1317239" indent="0">
              <a:buNone/>
              <a:defRPr sz="1500" b="1"/>
            </a:lvl4pPr>
            <a:lvl5pPr marL="1756319" indent="0">
              <a:buNone/>
              <a:defRPr sz="1500" b="1"/>
            </a:lvl5pPr>
            <a:lvl6pPr marL="2195398" indent="0">
              <a:buNone/>
              <a:defRPr sz="1500" b="1"/>
            </a:lvl6pPr>
            <a:lvl7pPr marL="2634478" indent="0">
              <a:buNone/>
              <a:defRPr sz="1500" b="1"/>
            </a:lvl7pPr>
            <a:lvl8pPr marL="3073557" indent="0">
              <a:buNone/>
              <a:defRPr sz="1500" b="1"/>
            </a:lvl8pPr>
            <a:lvl9pPr marL="3512638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  <a:prstGeom prst="rect">
            <a:avLst/>
          </a:prstGeom>
        </p:spPr>
        <p:txBody>
          <a:bodyPr lIns="87815" tIns="43908" rIns="87815" bIns="43908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955" y="1676883"/>
            <a:ext cx="3888066" cy="821814"/>
          </a:xfrm>
          <a:prstGeom prst="rect">
            <a:avLst/>
          </a:prstGeom>
        </p:spPr>
        <p:txBody>
          <a:bodyPr lIns="87815" tIns="43908" rIns="87815" bIns="43908" anchor="b"/>
          <a:lstStyle>
            <a:lvl1pPr marL="0" indent="0">
              <a:buNone/>
              <a:defRPr sz="2300" b="1"/>
            </a:lvl1pPr>
            <a:lvl2pPr marL="439079" indent="0">
              <a:buNone/>
              <a:defRPr sz="1900" b="1"/>
            </a:lvl2pPr>
            <a:lvl3pPr marL="878159" indent="0">
              <a:buNone/>
              <a:defRPr sz="1700" b="1"/>
            </a:lvl3pPr>
            <a:lvl4pPr marL="1317239" indent="0">
              <a:buNone/>
              <a:defRPr sz="1500" b="1"/>
            </a:lvl4pPr>
            <a:lvl5pPr marL="1756319" indent="0">
              <a:buNone/>
              <a:defRPr sz="1500" b="1"/>
            </a:lvl5pPr>
            <a:lvl6pPr marL="2195398" indent="0">
              <a:buNone/>
              <a:defRPr sz="1500" b="1"/>
            </a:lvl6pPr>
            <a:lvl7pPr marL="2634478" indent="0">
              <a:buNone/>
              <a:defRPr sz="1500" b="1"/>
            </a:lvl7pPr>
            <a:lvl8pPr marL="3073557" indent="0">
              <a:buNone/>
              <a:defRPr sz="1500" b="1"/>
            </a:lvl8pPr>
            <a:lvl9pPr marL="3512638" indent="0">
              <a:buNone/>
              <a:defRPr sz="15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955" y="2498697"/>
            <a:ext cx="3888066" cy="3675206"/>
          </a:xfrm>
          <a:prstGeom prst="rect">
            <a:avLst/>
          </a:prstGeom>
        </p:spPr>
        <p:txBody>
          <a:bodyPr lIns="87815" tIns="43908" rIns="87815" bIns="43908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759" y="364197"/>
            <a:ext cx="7888070" cy="1322188"/>
          </a:xfrm>
          <a:prstGeom prst="rect">
            <a:avLst/>
          </a:prstGeom>
        </p:spPr>
        <p:txBody>
          <a:bodyPr lIns="87815" tIns="43908" rIns="87815" bIns="43908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  <a:prstGeom prst="rect">
            <a:avLst/>
          </a:prstGeom>
        </p:spPr>
        <p:txBody>
          <a:bodyPr lIns="87815" tIns="43908" rIns="87815" bIns="43908" anchor="b"/>
          <a:lstStyle>
            <a:lvl1pPr>
              <a:defRPr sz="3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8066" y="984913"/>
            <a:ext cx="4629954" cy="4861215"/>
          </a:xfrm>
          <a:prstGeom prst="rect">
            <a:avLst/>
          </a:prstGeom>
        </p:spPr>
        <p:txBody>
          <a:bodyPr lIns="87815" tIns="43908" rIns="87815" bIns="43908"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951" y="2052163"/>
            <a:ext cx="2949690" cy="3801882"/>
          </a:xfrm>
          <a:prstGeom prst="rect">
            <a:avLst/>
          </a:prstGeom>
        </p:spPr>
        <p:txBody>
          <a:bodyPr lIns="87815" tIns="43908" rIns="87815" bIns="43908"/>
          <a:lstStyle>
            <a:lvl1pPr marL="0" indent="0">
              <a:buNone/>
              <a:defRPr sz="1500"/>
            </a:lvl1pPr>
            <a:lvl2pPr marL="439079" indent="0">
              <a:buNone/>
              <a:defRPr sz="1300"/>
            </a:lvl2pPr>
            <a:lvl3pPr marL="878159" indent="0">
              <a:buNone/>
              <a:defRPr sz="1200"/>
            </a:lvl3pPr>
            <a:lvl4pPr marL="1317239" indent="0">
              <a:buNone/>
              <a:defRPr sz="1000"/>
            </a:lvl4pPr>
            <a:lvl5pPr marL="1756319" indent="0">
              <a:buNone/>
              <a:defRPr sz="1000"/>
            </a:lvl5pPr>
            <a:lvl6pPr marL="2195398" indent="0">
              <a:buNone/>
              <a:defRPr sz="1000"/>
            </a:lvl6pPr>
            <a:lvl7pPr marL="2634478" indent="0">
              <a:buNone/>
              <a:defRPr sz="1000"/>
            </a:lvl7pPr>
            <a:lvl8pPr marL="3073557" indent="0">
              <a:buNone/>
              <a:defRPr sz="1000"/>
            </a:lvl8pPr>
            <a:lvl9pPr marL="351263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759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9476" y="6340168"/>
            <a:ext cx="3086636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9073" y="6340168"/>
            <a:ext cx="2057757" cy="364196"/>
          </a:xfrm>
          <a:prstGeom prst="rect">
            <a:avLst/>
          </a:prstGeom>
        </p:spPr>
        <p:txBody>
          <a:bodyPr lIns="87815" tIns="43908" rIns="87815" bIns="43908"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878159" rtl="0" eaLnBrk="1" latinLnBrk="1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540" indent="-219540" algn="l" defTabSz="878159" rtl="0" eaLnBrk="1" latinLnBrk="1" hangingPunct="1">
        <a:lnSpc>
          <a:spcPct val="90000"/>
        </a:lnSpc>
        <a:spcBef>
          <a:spcPts val="961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8620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99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779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858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938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54018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93097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177" indent="-219540" algn="l" defTabSz="878159" rtl="0" eaLnBrk="1" latinLnBrk="1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79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159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239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319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398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478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557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638" algn="l" defTabSz="878159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ks119/AI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22361" y="3498508"/>
            <a:ext cx="6859690" cy="454191"/>
          </a:xfrm>
        </p:spPr>
        <p:txBody>
          <a:bodyPr/>
          <a:lstStyle/>
          <a:p>
            <a:pPr fontAlgn="base"/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itchFamily="34" charset="0"/>
              </a:rPr>
              <a:t/>
            </a:r>
            <a:b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itchFamily="34" charset="0"/>
              </a:rPr>
            </a:b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itchFamily="34" charset="0"/>
              </a:rPr>
              <a:t>Development of a Video Game Controller Using Accelerometer  in a Wrist Watch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28000" y="2371659"/>
            <a:ext cx="6882611" cy="1401192"/>
          </a:xfrm>
        </p:spPr>
        <p:txBody>
          <a:bodyPr/>
          <a:lstStyle/>
          <a:p>
            <a:pPr fontAlgn="base">
              <a:lnSpc>
                <a:spcPts val="4802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가속도 센서 기반의 손목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시계형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비디오 게임 컨트롤러 개발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58306" y="5440294"/>
            <a:ext cx="3734294" cy="32843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2011152014 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김정우  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정성택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교수님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58306" y="5766139"/>
            <a:ext cx="3734294" cy="32843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2011154013 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문호상 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정성택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교수님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58306" y="6091984"/>
            <a:ext cx="3937494" cy="426680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2013194020 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이사랑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김   억 교수님</a:t>
            </a:r>
          </a:p>
        </p:txBody>
      </p:sp>
    </p:spTree>
    <p:extLst>
      <p:ext uri="{BB962C8B-B14F-4D97-AF65-F5344CB8AC3E}">
        <p14:creationId xmlns:p14="http://schemas.microsoft.com/office/powerpoint/2010/main" xmlns="" val="19164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965034" y="1265744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Hardware</a:t>
            </a:r>
            <a:endParaRPr lang="ko-KR" altLang="en-US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10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160082" y="1985778"/>
            <a:ext cx="5576385" cy="444490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2929034" y="1747041"/>
            <a:ext cx="1574613" cy="5212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H/W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 flipH="1">
            <a:off x="1163133" y="2309044"/>
            <a:ext cx="1078366" cy="384455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MCU</a:t>
            </a: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4749681" y="3050754"/>
            <a:ext cx="1685958" cy="63093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Power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 flipH="1">
            <a:off x="4749681" y="3773699"/>
            <a:ext cx="1685958" cy="72695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Sensor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4749681" y="4611560"/>
            <a:ext cx="1685958" cy="72695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 err="1">
                <a:latin typeface="Ubuntu" pitchFamily="34" charset="0"/>
              </a:rPr>
              <a:t>BlueTooth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25" name="직선 화살표 연결선 24"/>
          <p:cNvCxnSpPr>
            <a:endCxn id="42" idx="3"/>
          </p:cNvCxnSpPr>
          <p:nvPr/>
        </p:nvCxnSpPr>
        <p:spPr>
          <a:xfrm flipV="1">
            <a:off x="1866360" y="4331939"/>
            <a:ext cx="766738" cy="2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>
            <a:off x="2245492" y="5172256"/>
            <a:ext cx="2488557" cy="158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2" idx="3"/>
          </p:cNvCxnSpPr>
          <p:nvPr/>
        </p:nvCxnSpPr>
        <p:spPr>
          <a:xfrm flipV="1">
            <a:off x="2245490" y="3366222"/>
            <a:ext cx="2504191" cy="1652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flipH="1" flipV="1">
            <a:off x="1160189" y="4041110"/>
            <a:ext cx="686094" cy="103398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ADC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29" name="Shape 24"/>
          <p:cNvCxnSpPr>
            <a:stCxn id="28" idx="0"/>
          </p:cNvCxnSpPr>
          <p:nvPr/>
        </p:nvCxnSpPr>
        <p:spPr>
          <a:xfrm rot="16200000" flipH="1">
            <a:off x="1808420" y="4769909"/>
            <a:ext cx="97163" cy="7075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flipH="1">
            <a:off x="2633098" y="3968461"/>
            <a:ext cx="1685958" cy="72695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OP Amp</a:t>
            </a:r>
          </a:p>
          <a:p>
            <a:pPr algn="ctr"/>
            <a:r>
              <a:rPr lang="en-US" altLang="ko-KR" b="1" dirty="0">
                <a:latin typeface="Ubuntu" pitchFamily="34" charset="0"/>
              </a:rPr>
              <a:t>Filter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48" name="직선 화살표 연결선 47"/>
          <p:cNvCxnSpPr>
            <a:stCxn id="42" idx="1"/>
          </p:cNvCxnSpPr>
          <p:nvPr/>
        </p:nvCxnSpPr>
        <p:spPr>
          <a:xfrm flipV="1">
            <a:off x="4319054" y="4329456"/>
            <a:ext cx="414992" cy="248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 flipH="1">
            <a:off x="4749681" y="2302243"/>
            <a:ext cx="1685958" cy="63093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 err="1">
                <a:latin typeface="Ubuntu" pitchFamily="34" charset="0"/>
              </a:rPr>
              <a:t>Mortor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 flipH="1">
            <a:off x="7179834" y="5022168"/>
            <a:ext cx="1685958" cy="75304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PC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rot="10800000">
            <a:off x="6435641" y="5205940"/>
            <a:ext cx="729089" cy="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 flipH="1">
            <a:off x="4749681" y="5433195"/>
            <a:ext cx="1685958" cy="72695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latin typeface="Ubuntu" pitchFamily="34" charset="0"/>
              </a:rPr>
              <a:t>ISP</a:t>
            </a:r>
            <a:br>
              <a:rPr lang="en-US" altLang="ko-KR" sz="1500" b="1" dirty="0">
                <a:latin typeface="Ubuntu" pitchFamily="34" charset="0"/>
              </a:rPr>
            </a:br>
            <a:r>
              <a:rPr lang="en-US" altLang="ko-KR" sz="1500" b="1" dirty="0">
                <a:latin typeface="Ubuntu" pitchFamily="34" charset="0"/>
              </a:rPr>
              <a:t>Downloader</a:t>
            </a:r>
            <a:endParaRPr lang="ko-KR" altLang="en-US" sz="1500" b="1" dirty="0">
              <a:latin typeface="Ubuntu" pitchFamily="34" charset="0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rot="10800000">
            <a:off x="2245490" y="5668698"/>
            <a:ext cx="2492619" cy="97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rot="10800000">
            <a:off x="2257066" y="2690035"/>
            <a:ext cx="245383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10800000">
            <a:off x="6437571" y="5519584"/>
            <a:ext cx="729089" cy="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MCU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45031" y="1359329"/>
            <a:ext cx="5668287" cy="4055368"/>
            <a:chOff x="1792328" y="1102807"/>
            <a:chExt cx="5568185" cy="4203837"/>
          </a:xfrm>
        </p:grpSpPr>
        <p:pic>
          <p:nvPicPr>
            <p:cNvPr id="20" name="그림 19" descr="이미지 89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2328" y="1150705"/>
              <a:ext cx="3889604" cy="4155939"/>
            </a:xfrm>
            <a:prstGeom prst="rect">
              <a:avLst/>
            </a:prstGeom>
          </p:spPr>
        </p:pic>
        <p:pic>
          <p:nvPicPr>
            <p:cNvPr id="21" name="그림 20" descr="이미지 900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3723" y="1102807"/>
              <a:ext cx="1686790" cy="4000577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1226920" y="5595486"/>
            <a:ext cx="6520428" cy="704227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필터링된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센서 데이터를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ADC1, ADC3, ADC5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으로 처리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401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RXD, TXD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를 통해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블루투스로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와 시리얼 통신</a:t>
            </a:r>
          </a:p>
        </p:txBody>
      </p:sp>
      <p:grpSp>
        <p:nvGrpSpPr>
          <p:cNvPr id="120" name="그룹 119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8" name="직사각형 7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3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endCxn id="11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3" name="직선 화살표 연결선 22"/>
            <p:cNvCxnSpPr>
              <a:stCxn id="19" idx="1"/>
              <a:endCxn id="12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91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직사각형 120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Motor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770" y="1263582"/>
            <a:ext cx="4584306" cy="48669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3849" y="5772606"/>
            <a:ext cx="3970050" cy="350284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모터를 통해 사용자에게 진동 피드백 제공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Motor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Power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187" y="1269962"/>
            <a:ext cx="5858877" cy="3659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04530" y="5749522"/>
            <a:ext cx="2955350" cy="350284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9V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배터리를 이용한 전원 인가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24" name="직사각형 23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Power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9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endCxn id="27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5" name="직선 화살표 연결선 34"/>
            <p:cNvCxnSpPr>
              <a:stCxn id="34" idx="1"/>
              <a:endCxn id="28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37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Power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409" y="1266784"/>
            <a:ext cx="5836505" cy="41063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84797" y="5587888"/>
            <a:ext cx="6545382" cy="1012003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>
              <a:lnSpc>
                <a:spcPts val="2401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배터리를 통해 인가된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9V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전압을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레귤레이터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(LM317)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를 이용하여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401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3.3V, 1A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의 일정한 전압과 전류로 출력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401"/>
              </a:lnSpc>
            </a:pP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42" name="직사각형 4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3" name="직사각형 4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Power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48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46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4" name="직선 화살표 연결선 53"/>
            <p:cNvCxnSpPr>
              <a:stCxn id="53" idx="1"/>
              <a:endCxn id="47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56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Sensor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974" y="1261267"/>
            <a:ext cx="6065706" cy="38070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37157" y="5761060"/>
            <a:ext cx="4829260" cy="350284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센서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(GY-61)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의 데이터를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전달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Sensor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Bluetooth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8175" y="5761060"/>
            <a:ext cx="4737889" cy="350284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FB155BC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칩을 통해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블루투스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시리얼 통신을 수행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Tooth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 descr="이미지 9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2348" y="1267761"/>
            <a:ext cx="4519389" cy="398531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ISP Downloader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9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8611" y="1171582"/>
            <a:ext cx="3089998" cy="45724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9663" y="5761060"/>
            <a:ext cx="4293857" cy="350284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ISP Connector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는 펌웨어를 심기 위하여 사용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rgbClr val="FF0000"/>
                  </a:solidFill>
                  <a:latin typeface="Ubuntu" pitchFamily="34" charset="0"/>
                </a:rPr>
                <a:t>ISP</a:t>
              </a:r>
              <a:br>
                <a:rPr lang="en-US" altLang="ko-KR" sz="500" b="1" dirty="0">
                  <a:solidFill>
                    <a:srgbClr val="FF0000"/>
                  </a:solidFill>
                  <a:latin typeface="Ubuntu" pitchFamily="34" charset="0"/>
                </a:rPr>
              </a:br>
              <a:r>
                <a:rPr lang="en-US" altLang="ko-KR" sz="500" b="1" dirty="0">
                  <a:solidFill>
                    <a:srgbClr val="FF0000"/>
                  </a:solidFill>
                  <a:latin typeface="Ubuntu" pitchFamily="34" charset="0"/>
                </a:rPr>
                <a:t>Downloader</a:t>
              </a:r>
              <a:endParaRPr lang="ko-KR" altLang="en-US" sz="5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OP Amp (Sensor X-Data)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5" name="그림 4" descr="이미지 9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4815" y="1274367"/>
            <a:ext cx="5362665" cy="43019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0070" y="5587882"/>
            <a:ext cx="6326464" cy="704227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pPr>
              <a:lnSpc>
                <a:spcPts val="2401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센서의고주파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성분 및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노이즈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제거를 위한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저역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통과 필터로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21" name="직사각형 20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2" name="직사각형 21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6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24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Filter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32" name="직선 화살표 연결선 31"/>
            <p:cNvCxnSpPr>
              <a:stCxn id="31" idx="1"/>
              <a:endCxn id="25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4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OP Amp (Sensor Y-Data)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20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9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4628" y="1285894"/>
            <a:ext cx="5127584" cy="41729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19513" y="5599424"/>
            <a:ext cx="6326464" cy="704227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pPr>
              <a:lnSpc>
                <a:spcPts val="2401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센서의고주파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성분 및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노이즈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제거를 위한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저역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통과 필터로 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401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사용 후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MCU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전달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43" name="직사각형 42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6" name="직사각형 45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50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48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Filter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56" name="직선 화살표 연결선 55"/>
            <p:cNvCxnSpPr>
              <a:stCxn id="55" idx="1"/>
              <a:endCxn id="49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</a:rPr>
              <a:t>Contents</a:t>
            </a:r>
            <a:endParaRPr lang="ko-KR" altLang="en-US" sz="31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870143" y="1326701"/>
            <a:ext cx="5055758" cy="4829870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종합설계 개요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관련연구 및 사례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수행 시나리오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구성도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모듈 상세 설계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 및 개발방법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업무분담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종합설계 수행일정</a:t>
            </a:r>
            <a:endParaRPr lang="en-US" altLang="ko-KR" sz="1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필요기술 및 참고문헌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29088" y="1519017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29088" y="2044792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30159" y="4555445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33732" y="4060803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26588" y="3045099"/>
            <a:ext cx="50400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29088" y="2541628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726588" y="3553390"/>
            <a:ext cx="50400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730159" y="5057547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0159" y="5570341"/>
            <a:ext cx="50015" cy="6650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8747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OP Amp (Sensor Z-Data)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9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446" y="1487537"/>
            <a:ext cx="5207493" cy="40772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19526" y="5599428"/>
            <a:ext cx="6326464" cy="704227"/>
          </a:xfrm>
          <a:prstGeom prst="rect">
            <a:avLst/>
          </a:prstGeom>
          <a:noFill/>
        </p:spPr>
        <p:txBody>
          <a:bodyPr wrap="none" lIns="87815" tIns="43908" rIns="87815" bIns="43908" rtlCol="0">
            <a:spAutoFit/>
          </a:bodyPr>
          <a:lstStyle/>
          <a:p>
            <a:pPr>
              <a:lnSpc>
                <a:spcPts val="2401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센서의고주파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성분 및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노이즈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제거를 위한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저역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통과 필터로 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401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사용 후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MCU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전달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818622" y="841008"/>
            <a:ext cx="2256314" cy="1849027"/>
            <a:chOff x="6841772" y="843154"/>
            <a:chExt cx="2256314" cy="1853747"/>
          </a:xfrm>
        </p:grpSpPr>
        <p:sp>
          <p:nvSpPr>
            <p:cNvPr id="40" name="직사각형 39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1" name="직사각형 40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4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43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Filter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53" name="직선 화살표 연결선 52"/>
            <p:cNvCxnSpPr>
              <a:stCxn id="52" idx="1"/>
              <a:endCxn id="4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latin typeface="Ubuntu" pitchFamily="34" charset="0"/>
                </a:rPr>
                <a:t>ISP</a:t>
              </a:r>
              <a:br>
                <a:rPr lang="en-US" altLang="ko-KR" sz="500" b="1" dirty="0">
                  <a:latin typeface="Ubuntu" pitchFamily="34" charset="0"/>
                </a:rPr>
              </a:br>
              <a:r>
                <a:rPr lang="en-US" altLang="ko-KR" sz="500" b="1" dirty="0">
                  <a:latin typeface="Ubuntu" pitchFamily="34" charset="0"/>
                </a:rPr>
                <a:t>Downloader</a:t>
              </a:r>
              <a:endParaRPr lang="ko-KR" altLang="en-US" sz="500" b="1" dirty="0">
                <a:latin typeface="Ubuntu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5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949124" y="5587885"/>
            <a:ext cx="7211028" cy="727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시스템 모듈 상세 설계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286150" y="1289857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디바이스 모듈 </a:t>
            </a:r>
            <a:r>
              <a:rPr lang="ko-KR" altLang="en-US" sz="23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펌웨어</a:t>
            </a: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흐름도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9" name="순서도: 수행의 시작/종료 8"/>
          <p:cNvSpPr/>
          <p:nvPr/>
        </p:nvSpPr>
        <p:spPr>
          <a:xfrm>
            <a:off x="1973309" y="1964462"/>
            <a:ext cx="1635369" cy="343784"/>
          </a:xfrm>
          <a:prstGeom prst="flowChartTerminator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시작</a:t>
            </a:r>
          </a:p>
        </p:txBody>
      </p:sp>
      <p:sp>
        <p:nvSpPr>
          <p:cNvPr id="10" name="순서도: 데이터 9"/>
          <p:cNvSpPr/>
          <p:nvPr/>
        </p:nvSpPr>
        <p:spPr>
          <a:xfrm>
            <a:off x="1618558" y="2554716"/>
            <a:ext cx="2347156" cy="496576"/>
          </a:xfrm>
          <a:prstGeom prst="flowChartInputOutp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전역변수 선언</a:t>
            </a:r>
          </a:p>
        </p:txBody>
      </p:sp>
      <p:sp>
        <p:nvSpPr>
          <p:cNvPr id="11" name="순서도: 데이터 10"/>
          <p:cNvSpPr/>
          <p:nvPr/>
        </p:nvSpPr>
        <p:spPr>
          <a:xfrm>
            <a:off x="1782430" y="3302338"/>
            <a:ext cx="2024259" cy="496576"/>
          </a:xfrm>
          <a:prstGeom prst="flowChartInputOutp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구조체 선언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2043644" y="4054002"/>
            <a:ext cx="1512277" cy="471110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MCU Setting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1948076" y="4779494"/>
            <a:ext cx="1705707" cy="471110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인터럽트</a:t>
            </a:r>
          </a:p>
        </p:txBody>
      </p:sp>
      <p:sp>
        <p:nvSpPr>
          <p:cNvPr id="14" name="순서도: 판단 13"/>
          <p:cNvSpPr/>
          <p:nvPr/>
        </p:nvSpPr>
        <p:spPr>
          <a:xfrm>
            <a:off x="1657541" y="5512858"/>
            <a:ext cx="2288294" cy="713033"/>
          </a:xfrm>
          <a:prstGeom prst="flowChartDecision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Timer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인터럽트</a:t>
            </a:r>
          </a:p>
        </p:txBody>
      </p:sp>
      <p:sp>
        <p:nvSpPr>
          <p:cNvPr id="15" name="순서도: 처리 14"/>
          <p:cNvSpPr/>
          <p:nvPr/>
        </p:nvSpPr>
        <p:spPr>
          <a:xfrm>
            <a:off x="6003493" y="1982514"/>
            <a:ext cx="1800000" cy="466808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A/D </a:t>
            </a:r>
            <a:r>
              <a:rPr lang="en-US" altLang="ko-KR" sz="1400" b="1" dirty="0" err="1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Convertin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6003493" y="3432225"/>
            <a:ext cx="1800000" cy="466808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EEPROM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Read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6003493" y="2705461"/>
            <a:ext cx="1800000" cy="466808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Offset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적용</a:t>
            </a:r>
          </a:p>
        </p:txBody>
      </p:sp>
      <p:sp>
        <p:nvSpPr>
          <p:cNvPr id="21" name="순서도: 처리 20"/>
          <p:cNvSpPr/>
          <p:nvPr/>
        </p:nvSpPr>
        <p:spPr>
          <a:xfrm>
            <a:off x="6003493" y="4149834"/>
            <a:ext cx="1800000" cy="466808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 err="1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DectoHextoASCII</a:t>
            </a:r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6003493" y="4873038"/>
            <a:ext cx="1800000" cy="466808"/>
          </a:xfrm>
          <a:prstGeom prst="flowChartProcess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  <a:ea typeface="나눔고딕" pitchFamily="50" charset="-127"/>
              </a:rPr>
              <a:t>Data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전송</a:t>
            </a:r>
          </a:p>
        </p:txBody>
      </p:sp>
      <p:cxnSp>
        <p:nvCxnSpPr>
          <p:cNvPr id="25" name="직선 화살표 연결선 24"/>
          <p:cNvCxnSpPr>
            <a:stCxn id="9" idx="2"/>
            <a:endCxn id="10" idx="1"/>
          </p:cNvCxnSpPr>
          <p:nvPr/>
        </p:nvCxnSpPr>
        <p:spPr>
          <a:xfrm rot="16200000" flipH="1">
            <a:off x="2668329" y="2430908"/>
            <a:ext cx="246470" cy="1144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4"/>
            <a:endCxn id="11" idx="1"/>
          </p:cNvCxnSpPr>
          <p:nvPr/>
        </p:nvCxnSpPr>
        <p:spPr>
          <a:xfrm rot="16200000" flipH="1">
            <a:off x="2667826" y="3175604"/>
            <a:ext cx="251046" cy="242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1" idx="4"/>
            <a:endCxn id="12" idx="0"/>
          </p:cNvCxnSpPr>
          <p:nvPr/>
        </p:nvCxnSpPr>
        <p:spPr>
          <a:xfrm rot="16200000" flipH="1">
            <a:off x="2669626" y="3923845"/>
            <a:ext cx="255088" cy="522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2" idx="2"/>
            <a:endCxn id="13" idx="0"/>
          </p:cNvCxnSpPr>
          <p:nvPr/>
        </p:nvCxnSpPr>
        <p:spPr>
          <a:xfrm rot="16200000" flipH="1">
            <a:off x="2673165" y="4651728"/>
            <a:ext cx="254382" cy="114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3" idx="2"/>
            <a:endCxn id="14" idx="0"/>
          </p:cNvCxnSpPr>
          <p:nvPr/>
        </p:nvCxnSpPr>
        <p:spPr>
          <a:xfrm rot="16200000" flipH="1">
            <a:off x="2670182" y="5381351"/>
            <a:ext cx="262253" cy="75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5" idx="2"/>
            <a:endCxn id="17" idx="0"/>
          </p:cNvCxnSpPr>
          <p:nvPr/>
        </p:nvCxnSpPr>
        <p:spPr>
          <a:xfrm rot="5400000">
            <a:off x="6775423" y="2577389"/>
            <a:ext cx="256139" cy="15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7" idx="2"/>
            <a:endCxn id="16" idx="0"/>
          </p:cNvCxnSpPr>
          <p:nvPr/>
        </p:nvCxnSpPr>
        <p:spPr>
          <a:xfrm rot="5400000">
            <a:off x="6773514" y="3302245"/>
            <a:ext cx="259955" cy="15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6" idx="2"/>
            <a:endCxn id="21" idx="0"/>
          </p:cNvCxnSpPr>
          <p:nvPr/>
        </p:nvCxnSpPr>
        <p:spPr>
          <a:xfrm rot="5400000">
            <a:off x="6778089" y="4024432"/>
            <a:ext cx="250803" cy="15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1" idx="2"/>
            <a:endCxn id="23" idx="0"/>
          </p:cNvCxnSpPr>
          <p:nvPr/>
        </p:nvCxnSpPr>
        <p:spPr>
          <a:xfrm rot="5400000">
            <a:off x="6775295" y="4744839"/>
            <a:ext cx="256395" cy="15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4" idx="1"/>
          </p:cNvCxnSpPr>
          <p:nvPr/>
        </p:nvCxnSpPr>
        <p:spPr>
          <a:xfrm rot="10800000" flipH="1">
            <a:off x="1657539" y="4629755"/>
            <a:ext cx="1125417" cy="1239618"/>
          </a:xfrm>
          <a:prstGeom prst="bentConnector4">
            <a:avLst>
              <a:gd name="adj1" fmla="val -20312"/>
              <a:gd name="adj2" fmla="val 100369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1"/>
          <p:cNvCxnSpPr>
            <a:stCxn id="14" idx="3"/>
            <a:endCxn id="15" idx="1"/>
          </p:cNvCxnSpPr>
          <p:nvPr/>
        </p:nvCxnSpPr>
        <p:spPr>
          <a:xfrm flipV="1">
            <a:off x="3945834" y="2215918"/>
            <a:ext cx="2057657" cy="3653457"/>
          </a:xfrm>
          <a:prstGeom prst="bentConnector3">
            <a:avLst>
              <a:gd name="adj1" fmla="val 55313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1"/>
          <p:cNvCxnSpPr>
            <a:stCxn id="23" idx="2"/>
            <a:endCxn id="9" idx="3"/>
          </p:cNvCxnSpPr>
          <p:nvPr/>
        </p:nvCxnSpPr>
        <p:spPr>
          <a:xfrm rot="5400000" flipH="1">
            <a:off x="3654339" y="2090695"/>
            <a:ext cx="3203492" cy="3294815"/>
          </a:xfrm>
          <a:prstGeom prst="bentConnector4">
            <a:avLst>
              <a:gd name="adj1" fmla="val -37474"/>
              <a:gd name="adj2" fmla="val 71803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786810" y="5521999"/>
            <a:ext cx="387626" cy="35028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Y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Ubuntu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44521" y="5525307"/>
            <a:ext cx="387626" cy="35028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5928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3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Hardware</a:t>
            </a:r>
            <a:endParaRPr lang="ko-KR" altLang="en-US" sz="2300" b="1" dirty="0">
              <a:solidFill>
                <a:srgbClr val="496F74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41544" y="2397715"/>
            <a:ext cx="1423448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43115" y="3367772"/>
            <a:ext cx="1423448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43115" y="4337826"/>
            <a:ext cx="1423448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44685" y="5309076"/>
            <a:ext cx="1423448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75987" y="2399282"/>
            <a:ext cx="3731444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MCU :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atmega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 16a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Ubuntu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77558" y="3369339"/>
            <a:ext cx="3731444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Op-amp : LMC 6484 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Ubuntu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7558" y="4339393"/>
            <a:ext cx="3731444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Accelerometer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: ADXL 355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Ubuntu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70076" y="5309076"/>
            <a:ext cx="3731444" cy="96848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Ubuntu" pitchFamily="34" charset="0"/>
              </a:rPr>
              <a:t>Armband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Ubuntu" pitchFamily="34" charset="0"/>
            </a:endParaRPr>
          </a:p>
        </p:txBody>
      </p:sp>
      <p:pic>
        <p:nvPicPr>
          <p:cNvPr id="17" name="그림 16" descr="이미지 84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8346" y="4451994"/>
            <a:ext cx="1104522" cy="7134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19" name="그림 18" descr="이미지 85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9948" y="5463402"/>
            <a:ext cx="624690" cy="623098"/>
          </a:xfrm>
          <a:prstGeom prst="rect">
            <a:avLst/>
          </a:prstGeom>
        </p:spPr>
      </p:pic>
      <p:pic>
        <p:nvPicPr>
          <p:cNvPr id="22" name="그림 21" descr="이미지 92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6983" y="3409927"/>
            <a:ext cx="1333468" cy="907983"/>
          </a:xfrm>
          <a:prstGeom prst="rect">
            <a:avLst/>
          </a:prstGeom>
        </p:spPr>
      </p:pic>
      <p:pic>
        <p:nvPicPr>
          <p:cNvPr id="23" name="그림 22" descr="이미지 92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6431" y="2492700"/>
            <a:ext cx="1238492" cy="8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5928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3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Software</a:t>
            </a:r>
            <a:endParaRPr lang="ko-KR" altLang="en-US" sz="2300" b="1" dirty="0">
              <a:solidFill>
                <a:srgbClr val="496F74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290529" y="3657314"/>
            <a:ext cx="6328259" cy="2579076"/>
          </a:xfrm>
          <a:prstGeom prst="rect">
            <a:avLst/>
          </a:prstGeom>
        </p:spPr>
        <p:txBody>
          <a:bodyPr vert="horz" lIns="87815" tIns="43908" rIns="87815" bIns="43908" rtlCol="0" anchor="ctr">
            <a:noAutofit/>
          </a:bodyPr>
          <a:lstStyle/>
          <a:p>
            <a:pPr algn="just">
              <a:lnSpc>
                <a:spcPts val="6723"/>
              </a:lnSpc>
              <a:spcBef>
                <a:spcPct val="0"/>
              </a:spcBef>
              <a:defRPr/>
            </a:pPr>
            <a:r>
              <a:rPr lang="en-US" altLang="ko-KR" sz="1900" dirty="0">
                <a:latin typeface="나눔고딕" pitchFamily="50" charset="-127"/>
                <a:ea typeface="나눔고딕" pitchFamily="50" charset="-127"/>
                <a:cs typeface="+mj-cs"/>
              </a:rPr>
              <a:t>   </a:t>
            </a:r>
            <a:r>
              <a:rPr lang="ko-KR" altLang="en-US" sz="1900" dirty="0">
                <a:latin typeface="나눔고딕" pitchFamily="50" charset="-127"/>
                <a:ea typeface="나눔고딕" pitchFamily="50" charset="-127"/>
                <a:cs typeface="+mj-cs"/>
              </a:rPr>
              <a:t>송신 </a:t>
            </a:r>
            <a:r>
              <a:rPr lang="en-US" altLang="ko-KR" sz="1900" dirty="0">
                <a:latin typeface="나눔고딕" pitchFamily="50" charset="-127"/>
                <a:ea typeface="나눔고딕" pitchFamily="50" charset="-127"/>
                <a:cs typeface="+mj-cs"/>
              </a:rPr>
              <a:t> :  3</a:t>
            </a:r>
            <a:r>
              <a:rPr lang="ko-KR" altLang="en-US" sz="1900" dirty="0">
                <a:latin typeface="나눔고딕" pitchFamily="50" charset="-127"/>
                <a:ea typeface="나눔고딕" pitchFamily="50" charset="-127"/>
                <a:cs typeface="+mj-cs"/>
              </a:rPr>
              <a:t>축 가속도 </a:t>
            </a:r>
            <a:r>
              <a:rPr lang="ko-KR" altLang="en-US" sz="19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센서의 값을 지속적으로 전송</a:t>
            </a:r>
            <a:endParaRPr lang="en-US" altLang="ko-KR" sz="19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algn="just">
              <a:lnSpc>
                <a:spcPts val="6723"/>
              </a:lnSpc>
              <a:spcBef>
                <a:spcPct val="0"/>
              </a:spcBef>
              <a:defRPr/>
            </a:pPr>
            <a:r>
              <a:rPr lang="ko-KR" altLang="en-US" sz="1900" dirty="0">
                <a:latin typeface="나눔고딕" pitchFamily="50" charset="-127"/>
                <a:ea typeface="나눔고딕" pitchFamily="50" charset="-127"/>
                <a:cs typeface="+mj-cs"/>
              </a:rPr>
              <a:t>   수신  </a:t>
            </a:r>
            <a:r>
              <a:rPr lang="en-US" altLang="ko-KR" sz="1900" dirty="0">
                <a:latin typeface="나눔고딕" pitchFamily="50" charset="-127"/>
                <a:ea typeface="나눔고딕" pitchFamily="50" charset="-127"/>
                <a:cs typeface="+mj-cs"/>
              </a:rPr>
              <a:t>:  </a:t>
            </a:r>
            <a:r>
              <a:rPr lang="ko-KR" altLang="en-US" sz="19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수신한 제스처 </a:t>
            </a:r>
            <a:r>
              <a:rPr lang="en-US" altLang="ko-KR" sz="19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Data</a:t>
            </a:r>
            <a:r>
              <a:rPr lang="ko-KR" altLang="en-US" sz="19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를 분류하여</a:t>
            </a:r>
            <a:r>
              <a:rPr lang="ko-KR" altLang="en-US" sz="1900" dirty="0">
                <a:latin typeface="나눔고딕" pitchFamily="50" charset="-127"/>
                <a:ea typeface="나눔고딕" pitchFamily="50" charset="-127"/>
                <a:cs typeface="+mj-cs"/>
              </a:rPr>
              <a:t> 각 상황을 </a:t>
            </a:r>
            <a:endParaRPr lang="en-US" altLang="ko-KR" sz="1900" dirty="0"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algn="just">
              <a:lnSpc>
                <a:spcPts val="6723"/>
              </a:lnSpc>
              <a:spcBef>
                <a:spcPct val="0"/>
              </a:spcBef>
              <a:defRPr/>
            </a:pPr>
            <a:r>
              <a:rPr lang="en-US" altLang="ko-KR" sz="1900" dirty="0">
                <a:latin typeface="나눔고딕" pitchFamily="50" charset="-127"/>
                <a:ea typeface="나눔고딕" pitchFamily="50" charset="-127"/>
                <a:cs typeface="+mj-cs"/>
              </a:rPr>
              <a:t>              </a:t>
            </a:r>
            <a:r>
              <a:rPr lang="ko-KR" altLang="en-US" sz="1900" dirty="0">
                <a:latin typeface="나눔고딕" pitchFamily="50" charset="-127"/>
                <a:ea typeface="나눔고딕" pitchFamily="50" charset="-127"/>
                <a:cs typeface="+mj-cs"/>
              </a:rPr>
              <a:t> 파악하고 게임의 입력 값으로 사용</a:t>
            </a:r>
            <a:endParaRPr lang="en-US" altLang="ko-KR" sz="19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algn="just">
              <a:lnSpc>
                <a:spcPts val="6723"/>
              </a:lnSpc>
              <a:spcBef>
                <a:spcPct val="0"/>
              </a:spcBef>
              <a:defRPr/>
            </a:pPr>
            <a:r>
              <a:rPr lang="ko-KR" altLang="en-US" sz="1900" dirty="0">
                <a:latin typeface="나눔고딕" pitchFamily="50" charset="-127"/>
                <a:ea typeface="나눔고딕" pitchFamily="50" charset="-127"/>
                <a:cs typeface="+mj-cs"/>
              </a:rPr>
              <a:t>   </a:t>
            </a:r>
            <a:endParaRPr lang="en-US" altLang="ko-KR" sz="19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algn="just">
              <a:lnSpc>
                <a:spcPts val="6723"/>
              </a:lnSpc>
              <a:spcBef>
                <a:spcPct val="0"/>
              </a:spcBef>
              <a:defRPr/>
            </a:pPr>
            <a:endParaRPr lang="en-US" altLang="ko-KR" sz="1900" dirty="0"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algn="just">
              <a:lnSpc>
                <a:spcPts val="6723"/>
              </a:lnSpc>
              <a:spcBef>
                <a:spcPct val="0"/>
              </a:spcBef>
              <a:defRPr/>
            </a:pPr>
            <a:endParaRPr lang="ko-KR" altLang="en-US" sz="1900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2134657" y="2826525"/>
            <a:ext cx="109095" cy="12642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2134657" y="3719033"/>
            <a:ext cx="109095" cy="12642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20958" y="2266642"/>
            <a:ext cx="2511345" cy="1467330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7707" y="2257620"/>
            <a:ext cx="2161331" cy="175579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Game Service</a:t>
            </a:r>
          </a:p>
          <a:p>
            <a:pPr algn="ctr">
              <a:lnSpc>
                <a:spcPts val="2593"/>
              </a:lnSpc>
              <a:buFontTx/>
              <a:buChar char="-"/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 Data</a:t>
            </a:r>
          </a:p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Alignment</a:t>
            </a:r>
          </a:p>
          <a:p>
            <a:pPr algn="ctr">
              <a:lnSpc>
                <a:spcPts val="2593"/>
              </a:lnSpc>
              <a:buFontTx/>
              <a:buChar char="-"/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Threshold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6328199" y="2568585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3" name="왼쪽/오른쪽 화살표 12"/>
          <p:cNvSpPr/>
          <p:nvPr/>
        </p:nvSpPr>
        <p:spPr>
          <a:xfrm>
            <a:off x="6328199" y="3226299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4" name="왼쪽/오른쪽 화살표 13"/>
          <p:cNvSpPr/>
          <p:nvPr/>
        </p:nvSpPr>
        <p:spPr>
          <a:xfrm>
            <a:off x="3040265" y="2568585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5" name="왼쪽/오른쪽 화살표 14"/>
          <p:cNvSpPr/>
          <p:nvPr/>
        </p:nvSpPr>
        <p:spPr>
          <a:xfrm>
            <a:off x="3040265" y="3226299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87764" y="2266643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87764" y="3168180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90861" y="2192907"/>
            <a:ext cx="1617276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Delay &amp; 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Game Control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861" y="3094405"/>
            <a:ext cx="1617276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Data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acquisition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6866" y="2266643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36866" y="3168180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49035" y="2399097"/>
            <a:ext cx="1617276" cy="755523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Interaction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3234" y="3108750"/>
            <a:ext cx="1881244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Communication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Service Function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8846" y="2158272"/>
            <a:ext cx="7623017" cy="176996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noFill/>
              <a:latin typeface="Ubuntu" pitchFamily="34" charset="0"/>
            </a:endParaRPr>
          </a:p>
        </p:txBody>
      </p:sp>
      <p:sp>
        <p:nvSpPr>
          <p:cNvPr id="29" name="왼쪽/오른쪽 화살표 28"/>
          <p:cNvSpPr/>
          <p:nvPr/>
        </p:nvSpPr>
        <p:spPr>
          <a:xfrm rot="5400000">
            <a:off x="4716856" y="4122590"/>
            <a:ext cx="466795" cy="347946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19449" y="4817739"/>
            <a:ext cx="2511345" cy="1467330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14118" y="4790855"/>
            <a:ext cx="2503802" cy="175579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Main Function</a:t>
            </a:r>
          </a:p>
          <a:p>
            <a:pPr algn="ctr">
              <a:lnSpc>
                <a:spcPts val="2593"/>
              </a:lnSpc>
              <a:buFontTx/>
              <a:buChar char="-"/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Start &amp; Stop</a:t>
            </a:r>
          </a:p>
          <a:p>
            <a:pPr algn="ctr">
              <a:lnSpc>
                <a:spcPts val="2593"/>
              </a:lnSpc>
              <a:buFontTx/>
              <a:buChar char="-"/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 Initialization</a:t>
            </a:r>
          </a:p>
          <a:p>
            <a:pPr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          - Transmit &amp; Receive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46" name="왼쪽/오른쪽 화살표 45"/>
          <p:cNvSpPr/>
          <p:nvPr/>
        </p:nvSpPr>
        <p:spPr>
          <a:xfrm>
            <a:off x="6328199" y="5119682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47" name="왼쪽/오른쪽 화살표 46"/>
          <p:cNvSpPr/>
          <p:nvPr/>
        </p:nvSpPr>
        <p:spPr>
          <a:xfrm>
            <a:off x="6328199" y="5777397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48" name="왼쪽/오른쪽 화살표 47"/>
          <p:cNvSpPr/>
          <p:nvPr/>
        </p:nvSpPr>
        <p:spPr>
          <a:xfrm>
            <a:off x="3040265" y="5119682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49" name="왼쪽/오른쪽 화살표 48"/>
          <p:cNvSpPr/>
          <p:nvPr/>
        </p:nvSpPr>
        <p:spPr>
          <a:xfrm>
            <a:off x="3040265" y="5777397"/>
            <a:ext cx="591508" cy="324147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034325" y="4817741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34325" y="5719277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37421" y="4738484"/>
            <a:ext cx="1617276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Wait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Function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33143" y="4817741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33143" y="5719277"/>
            <a:ext cx="1611519" cy="65350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latin typeface="Ubuntu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28312" y="4723542"/>
            <a:ext cx="1617276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Receive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Function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96030" y="5639579"/>
            <a:ext cx="1881244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Board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Configuration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48080" y="4695815"/>
            <a:ext cx="7660640" cy="178802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sz="1300" b="1" dirty="0">
              <a:noFill/>
              <a:latin typeface="Ubuntu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0263" y="5643611"/>
            <a:ext cx="1680005" cy="1088947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>
              <a:lnSpc>
                <a:spcPts val="2593"/>
              </a:lnSpc>
            </a:pP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Accelerometer</a:t>
            </a:r>
            <a:br>
              <a:rPr lang="en-US" altLang="ko-KR" sz="13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300" b="1" dirty="0">
                <a:latin typeface="Ubuntu" pitchFamily="34" charset="0"/>
                <a:ea typeface="나눔고딕" pitchFamily="50" charset="-127"/>
              </a:rPr>
              <a:t>Function</a:t>
            </a:r>
          </a:p>
          <a:p>
            <a:pPr algn="ctr">
              <a:lnSpc>
                <a:spcPts val="2593"/>
              </a:lnSpc>
            </a:pPr>
            <a:endParaRPr lang="ko-KR" altLang="en-US" sz="13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7" name="텍스트 개체 틀 2"/>
          <p:cNvSpPr txBox="1">
            <a:spLocks/>
          </p:cNvSpPr>
          <p:nvPr/>
        </p:nvSpPr>
        <p:spPr>
          <a:xfrm>
            <a:off x="1462759" y="1565928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3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Software</a:t>
            </a:r>
            <a:endParaRPr lang="ko-KR" altLang="en-US" sz="2300" b="1" dirty="0">
              <a:solidFill>
                <a:srgbClr val="496F74"/>
              </a:solidFill>
              <a:latin typeface="Ubuntu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44258" y="2581283"/>
            <a:ext cx="1429608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18186" y="2581283"/>
            <a:ext cx="18000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874830" y="2581283"/>
            <a:ext cx="1941845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444260" y="3039445"/>
            <a:ext cx="1428099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endParaRPr lang="ko-KR" altLang="en-US" sz="15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18186" y="3039445"/>
            <a:ext cx="18000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C#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74830" y="3039445"/>
            <a:ext cx="1941845" cy="46793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Unity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44258" y="3518320"/>
            <a:ext cx="14292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Emulator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18185" y="3518320"/>
            <a:ext cx="18000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C#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74830" y="3518320"/>
            <a:ext cx="1941845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Visual Studio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44260" y="3980997"/>
            <a:ext cx="1428099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Firm ware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18186" y="3980997"/>
            <a:ext cx="18000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C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74830" y="3980997"/>
            <a:ext cx="1941845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rgbClr val="496F74"/>
                </a:solidFill>
                <a:latin typeface="Ubuntu" pitchFamily="34" charset="0"/>
              </a:rPr>
              <a:t>AVRStudio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44258" y="4446684"/>
            <a:ext cx="14292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회로도 설계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18186" y="4446684"/>
            <a:ext cx="18000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-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74830" y="4446685"/>
            <a:ext cx="1941845" cy="46793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rgbClr val="496F74"/>
                </a:solidFill>
                <a:latin typeface="Ubuntu" pitchFamily="34" charset="0"/>
              </a:rPr>
              <a:t>OrCad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44258" y="4915647"/>
            <a:ext cx="14292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PCB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818185" y="4915647"/>
            <a:ext cx="1800000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-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74830" y="4915647"/>
            <a:ext cx="1941845" cy="46680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rgbClr val="496F74"/>
                </a:solidFill>
                <a:latin typeface="Ubuntu" pitchFamily="34" charset="0"/>
              </a:rPr>
              <a:t>PADs</a:t>
            </a:r>
            <a:endParaRPr lang="ko-KR" altLang="en-US" sz="15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4" name="텍스트 개체 틀 2"/>
          <p:cNvSpPr txBox="1">
            <a:spLocks/>
          </p:cNvSpPr>
          <p:nvPr/>
        </p:nvSpPr>
        <p:spPr>
          <a:xfrm>
            <a:off x="1462759" y="1565928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3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Software</a:t>
            </a:r>
            <a:endParaRPr lang="ko-KR" altLang="en-US" sz="2300" b="1" dirty="0">
              <a:solidFill>
                <a:srgbClr val="496F74"/>
              </a:solidFill>
              <a:latin typeface="Ubuntu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29"/>
          <p:cNvSpPr/>
          <p:nvPr/>
        </p:nvSpPr>
        <p:spPr>
          <a:xfrm>
            <a:off x="835821" y="3828053"/>
            <a:ext cx="1235867" cy="681069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Device</a:t>
            </a:r>
            <a:endParaRPr lang="ko-KR" altLang="en-US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6" name="모서리가 둥근 직사각형 29"/>
          <p:cNvSpPr/>
          <p:nvPr/>
        </p:nvSpPr>
        <p:spPr>
          <a:xfrm>
            <a:off x="3726452" y="2254231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New </a:t>
            </a:r>
            <a:r>
              <a:rPr lang="en-US" altLang="ko-KR" sz="1500" b="1" dirty="0" err="1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SerialPoart</a:t>
            </a:r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()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8" name="오른쪽 화살표 30"/>
          <p:cNvSpPr/>
          <p:nvPr/>
        </p:nvSpPr>
        <p:spPr>
          <a:xfrm>
            <a:off x="2414956" y="3938645"/>
            <a:ext cx="511922" cy="4367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1868911" y="334708"/>
            <a:ext cx="6346402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시스템 모듈 상세 설계 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(</a:t>
            </a:r>
            <a:r>
              <a:rPr lang="ko-KR" altLang="en-US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시리얼 통신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모서리가 둥근 직사각형 29"/>
          <p:cNvSpPr/>
          <p:nvPr/>
        </p:nvSpPr>
        <p:spPr>
          <a:xfrm>
            <a:off x="3568382" y="3275143"/>
            <a:ext cx="186030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SerialPort.Open</a:t>
            </a:r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()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2" name="모서리가 둥근 직사각형 29"/>
          <p:cNvSpPr/>
          <p:nvPr/>
        </p:nvSpPr>
        <p:spPr>
          <a:xfrm>
            <a:off x="3485943" y="5188756"/>
            <a:ext cx="2025176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SerialPort.Read</a:t>
            </a:r>
            <a:endParaRPr lang="en-US" altLang="ko-KR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To()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270145" y="1838223"/>
            <a:ext cx="2371725" cy="253718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88079" y="1681981"/>
            <a:ext cx="1135856" cy="34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>
                <a:latin typeface="Ubuntu" pitchFamily="34" charset="0"/>
                <a:ea typeface="나눔고딕" pitchFamily="50" charset="-127"/>
              </a:rPr>
              <a:t>Start()</a:t>
            </a:r>
            <a:endParaRPr lang="ko-KR" altLang="en-US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3" name="사각형: 둥근 모서리 32"/>
          <p:cNvSpPr/>
          <p:nvPr/>
        </p:nvSpPr>
        <p:spPr>
          <a:xfrm>
            <a:off x="3270145" y="4852174"/>
            <a:ext cx="2371725" cy="139095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88079" y="4703670"/>
            <a:ext cx="1135856" cy="34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>
                <a:latin typeface="Ubuntu" pitchFamily="34" charset="0"/>
                <a:ea typeface="나눔고딕" pitchFamily="50" charset="-127"/>
              </a:rPr>
              <a:t>Update()</a:t>
            </a:r>
            <a:endParaRPr lang="ko-KR" altLang="en-US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5707713" y="2254231"/>
            <a:ext cx="3598863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SerialPort</a:t>
            </a:r>
            <a:r>
              <a: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ComPort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Baudrate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Parity, </a:t>
            </a:r>
            <a:r>
              <a:rPr lang="en-US" altLang="ko-KR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DataBits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StopBits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5726919" y="3465397"/>
            <a:ext cx="3598863" cy="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SerialPort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열기</a:t>
            </a:r>
          </a:p>
        </p:txBody>
      </p:sp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5726921" y="5379010"/>
            <a:ext cx="3600450" cy="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- Device</a:t>
            </a:r>
            <a:r>
              <a: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 부터 </a:t>
            </a:r>
            <a:r>
              <a:rPr lang="en-US" altLang="ko-KR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Data </a:t>
            </a:r>
            <a:r>
              <a: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가져오기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4418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 </a:t>
            </a: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31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테트리스</a:t>
            </a: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1010668" y="991944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5625" y="2049885"/>
            <a:ext cx="4178893" cy="3027698"/>
          </a:xfrm>
          <a:prstGeom prst="rect">
            <a:avLst/>
          </a:prstGeom>
        </p:spPr>
      </p:pic>
      <p:pic>
        <p:nvPicPr>
          <p:cNvPr id="1030" name="Picture 6" descr="주먹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730" y="2944330"/>
            <a:ext cx="1830908" cy="15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원형 16"/>
          <p:cNvSpPr/>
          <p:nvPr/>
        </p:nvSpPr>
        <p:spPr>
          <a:xfrm rot="5400000">
            <a:off x="2579945" y="3085269"/>
            <a:ext cx="1442262" cy="1160381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원형 17"/>
          <p:cNvSpPr/>
          <p:nvPr/>
        </p:nvSpPr>
        <p:spPr>
          <a:xfrm rot="5400000" flipV="1">
            <a:off x="1458556" y="3067100"/>
            <a:ext cx="1421355" cy="1207904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화살표: 아래쪽 3"/>
          <p:cNvSpPr/>
          <p:nvPr/>
        </p:nvSpPr>
        <p:spPr>
          <a:xfrm>
            <a:off x="2610892" y="4366240"/>
            <a:ext cx="279592" cy="553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/>
          <p:cNvSpPr/>
          <p:nvPr/>
        </p:nvSpPr>
        <p:spPr>
          <a:xfrm flipV="1">
            <a:off x="2604522" y="2489241"/>
            <a:ext cx="279592" cy="481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1658495" y="1763954"/>
            <a:ext cx="2030144" cy="5718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dirty="0" err="1"/>
              <a:t>블럭</a:t>
            </a:r>
            <a:r>
              <a:rPr lang="ko-KR" altLang="en-US" dirty="0"/>
              <a:t> 방향 전환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868748" y="3221782"/>
            <a:ext cx="732481" cy="7355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dirty="0"/>
              <a:t>우로 이동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3871718" y="3221782"/>
            <a:ext cx="846177" cy="7355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dirty="0"/>
              <a:t>좌로 이동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2017428" y="5035075"/>
            <a:ext cx="1511512" cy="7355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dirty="0"/>
              <a:t>빨리 </a:t>
            </a:r>
            <a:endParaRPr lang="en-US" altLang="ko-KR" dirty="0"/>
          </a:p>
          <a:p>
            <a:pPr algn="ctr"/>
            <a:r>
              <a:rPr lang="ko-KR" altLang="en-US" dirty="0"/>
              <a:t>떨어트리기</a:t>
            </a:r>
          </a:p>
        </p:txBody>
      </p:sp>
    </p:spTree>
    <p:extLst>
      <p:ext uri="{BB962C8B-B14F-4D97-AF65-F5344CB8AC3E}">
        <p14:creationId xmlns:p14="http://schemas.microsoft.com/office/powerpoint/2010/main" xmlns="" val="403980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"/>
          <p:cNvSpPr txBox="1">
            <a:spLocks/>
          </p:cNvSpPr>
          <p:nvPr/>
        </p:nvSpPr>
        <p:spPr>
          <a:xfrm>
            <a:off x="1870348" y="291822"/>
            <a:ext cx="6010645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시스템 모듈 상세 설계 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(</a:t>
            </a:r>
            <a:r>
              <a:rPr lang="ko-KR" altLang="en-US" sz="3100" b="1" dirty="0" err="1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테트리스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모서리가 둥근 직사각형 29"/>
          <p:cNvSpPr/>
          <p:nvPr/>
        </p:nvSpPr>
        <p:spPr>
          <a:xfrm>
            <a:off x="4981815" y="4082529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PlayerInputManager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29"/>
          <p:cNvSpPr/>
          <p:nvPr/>
        </p:nvSpPr>
        <p:spPr>
          <a:xfrm>
            <a:off x="4875670" y="5484284"/>
            <a:ext cx="1861011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BlockMovementContoller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모서리가 둥근 직사각형 29"/>
          <p:cNvSpPr/>
          <p:nvPr/>
        </p:nvSpPr>
        <p:spPr>
          <a:xfrm>
            <a:off x="1044487" y="1461972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TetrisShape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모서리가 둥근 직사각형 29"/>
          <p:cNvSpPr/>
          <p:nvPr/>
        </p:nvSpPr>
        <p:spPr>
          <a:xfrm>
            <a:off x="2484808" y="2799128"/>
            <a:ext cx="1776643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GameManager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29"/>
          <p:cNvSpPr/>
          <p:nvPr/>
        </p:nvSpPr>
        <p:spPr>
          <a:xfrm>
            <a:off x="706843" y="4705378"/>
            <a:ext cx="1617877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GridManager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29"/>
          <p:cNvSpPr/>
          <p:nvPr/>
        </p:nvSpPr>
        <p:spPr>
          <a:xfrm>
            <a:off x="6202021" y="1472165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Audio</a:t>
            </a: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오른쪽 화살표 30"/>
          <p:cNvSpPr/>
          <p:nvPr/>
        </p:nvSpPr>
        <p:spPr>
          <a:xfrm rot="5400000">
            <a:off x="5521664" y="4978836"/>
            <a:ext cx="414489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6533854" y="4157400"/>
            <a:ext cx="2560423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게임 인터페이스에 맞게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6791996" y="5551534"/>
            <a:ext cx="2259508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PlayerInput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블록 컨트롤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4660809" y="3707131"/>
            <a:ext cx="4347924" cy="292840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301614" y="3516915"/>
            <a:ext cx="1135856" cy="34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453238" y="4652504"/>
            <a:ext cx="2047068" cy="107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테트리스판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(Grid)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Update()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줄 지우기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게임오버 등 유효성 관리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/>
          <p:cNvSpPr/>
          <p:nvPr/>
        </p:nvSpPr>
        <p:spPr>
          <a:xfrm>
            <a:off x="6086189" y="2434819"/>
            <a:ext cx="1690772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ScoreManager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"/>
          <p:cNvSpPr txBox="1">
            <a:spLocks noChangeArrowheads="1"/>
          </p:cNvSpPr>
          <p:nvPr/>
        </p:nvSpPr>
        <p:spPr bwMode="auto">
          <a:xfrm>
            <a:off x="2634561" y="1513064"/>
            <a:ext cx="1806537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테트리스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모양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 저장 및 생성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아래쪽 6"/>
          <p:cNvSpPr/>
          <p:nvPr/>
        </p:nvSpPr>
        <p:spPr>
          <a:xfrm rot="7958525">
            <a:off x="2096030" y="2278054"/>
            <a:ext cx="281825" cy="517870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/>
          <p:cNvSpPr/>
          <p:nvPr/>
        </p:nvSpPr>
        <p:spPr>
          <a:xfrm rot="2299613">
            <a:off x="2017018" y="3807553"/>
            <a:ext cx="282545" cy="693834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/>
          <p:cNvSpPr/>
          <p:nvPr/>
        </p:nvSpPr>
        <p:spPr>
          <a:xfrm rot="14543185">
            <a:off x="4634620" y="2348018"/>
            <a:ext cx="281825" cy="69560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/>
          <p:cNvSpPr/>
          <p:nvPr/>
        </p:nvSpPr>
        <p:spPr>
          <a:xfrm rot="18863672">
            <a:off x="4140752" y="3621480"/>
            <a:ext cx="281825" cy="47492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/>
          <p:cNvSpPr/>
          <p:nvPr/>
        </p:nvSpPr>
        <p:spPr>
          <a:xfrm>
            <a:off x="5509969" y="1134491"/>
            <a:ext cx="2843213" cy="221840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363648" y="919492"/>
            <a:ext cx="1135856" cy="34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825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슈팅게임</a:t>
            </a: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1010668" y="991944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30</a:t>
            </a:r>
          </a:p>
        </p:txBody>
      </p:sp>
      <p:pic>
        <p:nvPicPr>
          <p:cNvPr id="1030" name="Picture 6" descr="주먹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2964" y="3062439"/>
            <a:ext cx="1830908" cy="15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원형 16"/>
          <p:cNvSpPr/>
          <p:nvPr/>
        </p:nvSpPr>
        <p:spPr>
          <a:xfrm rot="5400000">
            <a:off x="2935179" y="3203379"/>
            <a:ext cx="1442262" cy="1160381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원형 17"/>
          <p:cNvSpPr/>
          <p:nvPr/>
        </p:nvSpPr>
        <p:spPr>
          <a:xfrm rot="5400000" flipV="1">
            <a:off x="1813790" y="3185211"/>
            <a:ext cx="1421355" cy="1207904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1223982" y="3339892"/>
            <a:ext cx="732481" cy="7355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dirty="0"/>
              <a:t>우로 이동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226953" y="3339892"/>
            <a:ext cx="846177" cy="7355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dirty="0"/>
              <a:t>좌로 이동</a:t>
            </a:r>
          </a:p>
        </p:txBody>
      </p:sp>
      <p:pic>
        <p:nvPicPr>
          <p:cNvPr id="2050" name="Picture 2" descr="슈팅게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2996" y="1177513"/>
            <a:ext cx="3171825" cy="52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4105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400627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종합설계 개요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462759" y="1258433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지난 발표에서의 지적 사항</a:t>
            </a: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1824094" y="1894205"/>
            <a:ext cx="6618083" cy="2418909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ts val="2401"/>
              </a:lnSpc>
              <a:buFont typeface="Wingdings" pitchFamily="2" charset="2"/>
              <a:buChar char="§"/>
            </a:pP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게임이 단순함</a:t>
            </a:r>
            <a:endParaRPr lang="en-US" altLang="ko-KR" sz="17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  <a:buFont typeface="Wingdings" pitchFamily="2" charset="2"/>
              <a:buChar char="§"/>
            </a:pP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인식속도 고려</a:t>
            </a:r>
            <a:endParaRPr lang="en-US" altLang="ko-KR" sz="17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  <a:buFont typeface="Wingdings" pitchFamily="2" charset="2"/>
              <a:buChar char="§"/>
            </a:pP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인식하는 수가 적음</a:t>
            </a:r>
            <a:endParaRPr lang="en-US" altLang="ko-KR" sz="17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462759" y="3611196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지적 사항에 대한 답변</a:t>
            </a: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824094" y="4248455"/>
            <a:ext cx="6618083" cy="2418909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ts val="2401"/>
              </a:lnSpc>
              <a:buFont typeface="Wingdings" pitchFamily="2" charset="2"/>
              <a:buChar char="§"/>
            </a:pPr>
            <a:r>
              <a:rPr lang="ko-KR" altLang="en-US" sz="1700" b="1" dirty="0" err="1">
                <a:latin typeface="나눔고딕" pitchFamily="50" charset="-127"/>
                <a:ea typeface="나눔고딕" pitchFamily="50" charset="-127"/>
              </a:rPr>
              <a:t>테트리스</a:t>
            </a: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 게임 뿐만 아니라 슈팅 게임과 같은 게임 </a:t>
            </a:r>
            <a:r>
              <a:rPr lang="ko-KR" altLang="en-US" sz="1700" b="1" dirty="0" err="1"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 추가 구현</a:t>
            </a:r>
            <a:endParaRPr lang="en-US" altLang="ko-KR" sz="17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  <a:buFont typeface="Wingdings" pitchFamily="2" charset="2"/>
              <a:buChar char="§"/>
            </a:pP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팔의 움직임이 아닌 손목의 회전으로 디바이스의 인식 속도를 </a:t>
            </a:r>
            <a:endParaRPr lang="en-US" altLang="ko-KR" sz="17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  <a:buNone/>
            </a:pPr>
            <a:r>
              <a:rPr lang="en-US" altLang="ko-KR" sz="1700" b="1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높임</a:t>
            </a:r>
            <a:endParaRPr lang="en-US" altLang="ko-KR" sz="17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  <a:buFont typeface="Wingdings" pitchFamily="2" charset="2"/>
              <a:buChar char="§"/>
            </a:pPr>
            <a:r>
              <a:rPr lang="ko-KR" altLang="en-US" sz="1700" b="1" dirty="0">
                <a:latin typeface="나눔고딕" pitchFamily="50" charset="-127"/>
                <a:ea typeface="나눔고딕" pitchFamily="50" charset="-127"/>
              </a:rPr>
              <a:t>실험을 통한 데이터 확인 후 가능한 제스처 추가로 고려</a:t>
            </a:r>
            <a:r>
              <a:rPr lang="en-US" altLang="ko-KR" sz="1700" b="1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04821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텍스트 개체 틀 2"/>
          <p:cNvSpPr txBox="1">
            <a:spLocks/>
          </p:cNvSpPr>
          <p:nvPr/>
        </p:nvSpPr>
        <p:spPr>
          <a:xfrm>
            <a:off x="1868912" y="334708"/>
            <a:ext cx="6010645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시스템 모듈 상세 설계 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(</a:t>
            </a:r>
            <a:r>
              <a:rPr lang="ko-KR" altLang="en-US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슈팅게임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모서리가 둥근 직사각형 29"/>
          <p:cNvSpPr/>
          <p:nvPr/>
        </p:nvSpPr>
        <p:spPr>
          <a:xfrm>
            <a:off x="4981815" y="4082529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PlayerInputManager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29"/>
          <p:cNvSpPr/>
          <p:nvPr/>
        </p:nvSpPr>
        <p:spPr>
          <a:xfrm>
            <a:off x="4897429" y="5579172"/>
            <a:ext cx="1758321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ShipMovementContoller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모서리가 둥근 직사각형 29"/>
          <p:cNvSpPr/>
          <p:nvPr/>
        </p:nvSpPr>
        <p:spPr>
          <a:xfrm>
            <a:off x="1044487" y="1461972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Enemy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모서리가 둥근 직사각형 29"/>
          <p:cNvSpPr/>
          <p:nvPr/>
        </p:nvSpPr>
        <p:spPr>
          <a:xfrm>
            <a:off x="2484808" y="2799128"/>
            <a:ext cx="1776643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GameManager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29"/>
          <p:cNvSpPr/>
          <p:nvPr/>
        </p:nvSpPr>
        <p:spPr>
          <a:xfrm>
            <a:off x="251034" y="4041972"/>
            <a:ext cx="1617877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PlayerShip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29"/>
          <p:cNvSpPr/>
          <p:nvPr/>
        </p:nvSpPr>
        <p:spPr>
          <a:xfrm>
            <a:off x="6202021" y="1472165"/>
            <a:ext cx="1459110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Audio</a:t>
            </a: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오른쪽 화살표 30"/>
          <p:cNvSpPr/>
          <p:nvPr/>
        </p:nvSpPr>
        <p:spPr>
          <a:xfrm rot="5400000">
            <a:off x="5504124" y="4970806"/>
            <a:ext cx="414489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6533854" y="4149780"/>
            <a:ext cx="2560423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게임 인터페이스에 맞게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6834769" y="5651303"/>
            <a:ext cx="2259508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PlayerInput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블록 컨트롤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4660809" y="3707131"/>
            <a:ext cx="4347924" cy="292840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301614" y="3516915"/>
            <a:ext cx="1135856" cy="34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137677" y="4910046"/>
            <a:ext cx="2005449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비행기의 상태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/>
          <p:cNvSpPr/>
          <p:nvPr/>
        </p:nvSpPr>
        <p:spPr>
          <a:xfrm>
            <a:off x="6086189" y="2434819"/>
            <a:ext cx="1690772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ScoreManager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"/>
          <p:cNvSpPr txBox="1">
            <a:spLocks noChangeArrowheads="1"/>
          </p:cNvSpPr>
          <p:nvPr/>
        </p:nvSpPr>
        <p:spPr bwMode="auto">
          <a:xfrm>
            <a:off x="2634559" y="1571143"/>
            <a:ext cx="2026248" cy="5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저장 및 생성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아래쪽 6"/>
          <p:cNvSpPr/>
          <p:nvPr/>
        </p:nvSpPr>
        <p:spPr>
          <a:xfrm rot="7958525">
            <a:off x="2096030" y="2278054"/>
            <a:ext cx="281825" cy="517870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/>
          <p:cNvSpPr/>
          <p:nvPr/>
        </p:nvSpPr>
        <p:spPr>
          <a:xfrm rot="3127686">
            <a:off x="2002212" y="3469160"/>
            <a:ext cx="281825" cy="572560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/>
          <p:cNvSpPr/>
          <p:nvPr/>
        </p:nvSpPr>
        <p:spPr>
          <a:xfrm rot="14543185">
            <a:off x="4634620" y="2348018"/>
            <a:ext cx="281825" cy="69560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/>
          <p:cNvSpPr/>
          <p:nvPr/>
        </p:nvSpPr>
        <p:spPr>
          <a:xfrm rot="18863672">
            <a:off x="4140752" y="3621480"/>
            <a:ext cx="281825" cy="47492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/>
          <p:cNvSpPr/>
          <p:nvPr/>
        </p:nvSpPr>
        <p:spPr>
          <a:xfrm>
            <a:off x="5509969" y="1068044"/>
            <a:ext cx="2843213" cy="228485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363648" y="863697"/>
            <a:ext cx="1135856" cy="342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5" name="화살표: 아래쪽 24"/>
          <p:cNvSpPr/>
          <p:nvPr/>
        </p:nvSpPr>
        <p:spPr>
          <a:xfrm>
            <a:off x="3174164" y="3777496"/>
            <a:ext cx="282545" cy="744568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9"/>
          <p:cNvSpPr/>
          <p:nvPr/>
        </p:nvSpPr>
        <p:spPr>
          <a:xfrm>
            <a:off x="2523115" y="4732519"/>
            <a:ext cx="1617877" cy="71778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BackGround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2476340" y="5600373"/>
            <a:ext cx="2005449" cy="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애니메이션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966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Emulator</a:t>
            </a: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31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1032" name="Picture 8" descr="손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699" r="3107"/>
          <a:stretch/>
        </p:blipFill>
        <p:spPr bwMode="auto">
          <a:xfrm>
            <a:off x="1203046" y="1244558"/>
            <a:ext cx="1685457" cy="26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원형 12"/>
          <p:cNvSpPr/>
          <p:nvPr/>
        </p:nvSpPr>
        <p:spPr>
          <a:xfrm rot="21421449">
            <a:off x="1846258" y="2855117"/>
            <a:ext cx="1008350" cy="945936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화살표: 원형 19"/>
          <p:cNvSpPr/>
          <p:nvPr/>
        </p:nvSpPr>
        <p:spPr>
          <a:xfrm rot="21404782" flipH="1">
            <a:off x="1947030" y="3195842"/>
            <a:ext cx="1016910" cy="1010280"/>
          </a:xfrm>
          <a:prstGeom prst="circularArrow">
            <a:avLst>
              <a:gd name="adj1" fmla="val 8108"/>
              <a:gd name="adj2" fmla="val 1142319"/>
              <a:gd name="adj3" fmla="val 20156120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15" descr="그림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8439" y="1872090"/>
            <a:ext cx="1655762" cy="179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9"/>
          <p:cNvSpPr txBox="1">
            <a:spLocks noChangeArrowheads="1"/>
          </p:cNvSpPr>
          <p:nvPr/>
        </p:nvSpPr>
        <p:spPr bwMode="auto">
          <a:xfrm>
            <a:off x="4167982" y="1534812"/>
            <a:ext cx="1336675" cy="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lang="en-US" altLang="ko-KR" dirty="0">
                <a:solidFill>
                  <a:schemeClr val="tx1"/>
                </a:solidFill>
              </a:rPr>
              <a:t>PC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오른쪽 14"/>
          <p:cNvSpPr/>
          <p:nvPr/>
        </p:nvSpPr>
        <p:spPr>
          <a:xfrm>
            <a:off x="3106477" y="2511678"/>
            <a:ext cx="766267" cy="255906"/>
          </a:xfrm>
          <a:prstGeom prst="rightArrow">
            <a:avLst>
              <a:gd name="adj1" fmla="val 50000"/>
              <a:gd name="adj2" fmla="val 858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6581879" y="2409777"/>
            <a:ext cx="1914945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Emulator</a:t>
            </a:r>
            <a:r>
              <a:rPr lang="ko-KR" altLang="en-US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4015" y="2303863"/>
            <a:ext cx="1855115" cy="710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오른쪽 34"/>
          <p:cNvSpPr/>
          <p:nvPr/>
        </p:nvSpPr>
        <p:spPr>
          <a:xfrm>
            <a:off x="5621691" y="2511678"/>
            <a:ext cx="677505" cy="255906"/>
          </a:xfrm>
          <a:prstGeom prst="rightArrow">
            <a:avLst>
              <a:gd name="adj1" fmla="val 50000"/>
              <a:gd name="adj2" fmla="val 858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5909"/>
          <a:stretch/>
        </p:blipFill>
        <p:spPr bwMode="auto">
          <a:xfrm>
            <a:off x="2443206" y="4379983"/>
            <a:ext cx="2116049" cy="94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키보드 방향키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68348" y="4203977"/>
            <a:ext cx="2857500" cy="13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"/>
          <p:cNvSpPr txBox="1">
            <a:spLocks noChangeArrowheads="1"/>
          </p:cNvSpPr>
          <p:nvPr/>
        </p:nvSpPr>
        <p:spPr bwMode="auto">
          <a:xfrm>
            <a:off x="2765437" y="5526313"/>
            <a:ext cx="4601353" cy="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lang="ko-KR" altLang="en-US" dirty="0">
                <a:solidFill>
                  <a:schemeClr val="tx1"/>
                </a:solidFill>
              </a:rPr>
              <a:t>마우스  또는 키보드 방향키와 </a:t>
            </a:r>
            <a:r>
              <a:rPr lang="en-US" altLang="ko-KR" dirty="0">
                <a:solidFill>
                  <a:schemeClr val="tx1"/>
                </a:solidFill>
              </a:rPr>
              <a:t>Mapping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29"/>
          <p:cNvSpPr txBox="1">
            <a:spLocks noChangeArrowheads="1"/>
          </p:cNvSpPr>
          <p:nvPr/>
        </p:nvSpPr>
        <p:spPr bwMode="auto">
          <a:xfrm>
            <a:off x="4242746" y="4718086"/>
            <a:ext cx="1336675" cy="33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815" tIns="43908" rIns="87815" bIns="43908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lang="en-US" altLang="ko-KR" dirty="0">
                <a:solidFill>
                  <a:schemeClr val="tx1"/>
                </a:solidFill>
              </a:rPr>
              <a:t>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10668" y="991944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79355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29"/>
          <p:cNvSpPr/>
          <p:nvPr/>
        </p:nvSpPr>
        <p:spPr>
          <a:xfrm>
            <a:off x="1630029" y="1438094"/>
            <a:ext cx="2146841" cy="883454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Brain storming</a:t>
            </a: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(Idea derivation)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6" name="모서리가 둥근 직사각형 29"/>
          <p:cNvSpPr/>
          <p:nvPr/>
        </p:nvSpPr>
        <p:spPr>
          <a:xfrm>
            <a:off x="5113461" y="1438092"/>
            <a:ext cx="2221619" cy="883454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Survey &amp; Interview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7" name="모서리가 둥근 직사각형 29"/>
          <p:cNvSpPr/>
          <p:nvPr/>
        </p:nvSpPr>
        <p:spPr>
          <a:xfrm>
            <a:off x="6510130" y="2781391"/>
            <a:ext cx="1916195" cy="883454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Persona Design</a:t>
            </a:r>
            <a:r>
              <a:rPr lang="ko-KR" altLang="en-US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 </a:t>
            </a:r>
          </a:p>
        </p:txBody>
      </p:sp>
      <p:sp>
        <p:nvSpPr>
          <p:cNvPr id="18" name="오른쪽 화살표 30"/>
          <p:cNvSpPr/>
          <p:nvPr/>
        </p:nvSpPr>
        <p:spPr>
          <a:xfrm>
            <a:off x="4053898" y="1661440"/>
            <a:ext cx="835154" cy="4367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9" name="모서리가 둥근 직사각형 29"/>
          <p:cNvSpPr/>
          <p:nvPr/>
        </p:nvSpPr>
        <p:spPr>
          <a:xfrm>
            <a:off x="2981741" y="2781390"/>
            <a:ext cx="2450457" cy="883345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Customer Journey Map Design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" name="화살표: 굽음 2"/>
          <p:cNvSpPr/>
          <p:nvPr/>
        </p:nvSpPr>
        <p:spPr>
          <a:xfrm rot="5400000">
            <a:off x="7557213" y="1812136"/>
            <a:ext cx="819469" cy="717505"/>
          </a:xfrm>
          <a:prstGeom prst="bentArrow">
            <a:avLst>
              <a:gd name="adj1" fmla="val 27104"/>
              <a:gd name="adj2" fmla="val 30548"/>
              <a:gd name="adj3" fmla="val 41829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0" name="모서리가 둥근 직사각형 29"/>
          <p:cNvSpPr/>
          <p:nvPr/>
        </p:nvSpPr>
        <p:spPr>
          <a:xfrm>
            <a:off x="1630029" y="4141161"/>
            <a:ext cx="2145600" cy="883345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Final design and </a:t>
            </a: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material design</a:t>
            </a:r>
          </a:p>
        </p:txBody>
      </p:sp>
      <p:sp>
        <p:nvSpPr>
          <p:cNvPr id="21" name="모서리가 둥근 직사각형 29"/>
          <p:cNvSpPr/>
          <p:nvPr/>
        </p:nvSpPr>
        <p:spPr>
          <a:xfrm>
            <a:off x="5113459" y="4141161"/>
            <a:ext cx="2221200" cy="883345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Product sketch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2" name="모서리가 둥근 직사각형 29"/>
          <p:cNvSpPr/>
          <p:nvPr/>
        </p:nvSpPr>
        <p:spPr>
          <a:xfrm>
            <a:off x="6511127" y="5590866"/>
            <a:ext cx="1915200" cy="883345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Modeling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4" name="오른쪽 화살표 30"/>
          <p:cNvSpPr/>
          <p:nvPr/>
        </p:nvSpPr>
        <p:spPr>
          <a:xfrm rot="10800000">
            <a:off x="5679062" y="3006090"/>
            <a:ext cx="571353" cy="4367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6" name="화살표: 굽음 25"/>
          <p:cNvSpPr/>
          <p:nvPr/>
        </p:nvSpPr>
        <p:spPr>
          <a:xfrm rot="5400000" flipV="1">
            <a:off x="1887707" y="3139945"/>
            <a:ext cx="819469" cy="730741"/>
          </a:xfrm>
          <a:prstGeom prst="bentArrow">
            <a:avLst>
              <a:gd name="adj1" fmla="val 27104"/>
              <a:gd name="adj2" fmla="val 30548"/>
              <a:gd name="adj3" fmla="val 41829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7" name="오른쪽 화살표 30"/>
          <p:cNvSpPr/>
          <p:nvPr/>
        </p:nvSpPr>
        <p:spPr>
          <a:xfrm>
            <a:off x="4053897" y="4386401"/>
            <a:ext cx="835200" cy="4367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1868911" y="334708"/>
            <a:ext cx="5044926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Design</a:t>
            </a:r>
            <a:r>
              <a:rPr lang="en-US" altLang="ko-KR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Sequence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3" name="화살표: 굽음 2"/>
          <p:cNvSpPr/>
          <p:nvPr/>
        </p:nvSpPr>
        <p:spPr>
          <a:xfrm rot="5400000">
            <a:off x="7557213" y="4531829"/>
            <a:ext cx="819469" cy="717505"/>
          </a:xfrm>
          <a:prstGeom prst="bentArrow">
            <a:avLst>
              <a:gd name="adj1" fmla="val 27104"/>
              <a:gd name="adj2" fmla="val 30548"/>
              <a:gd name="adj3" fmla="val 41829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4" name="오른쪽 화살표 30"/>
          <p:cNvSpPr/>
          <p:nvPr/>
        </p:nvSpPr>
        <p:spPr>
          <a:xfrm rot="10800000">
            <a:off x="5679063" y="5795180"/>
            <a:ext cx="571353" cy="4367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b="1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35" name="모서리가 둥근 직사각형 29"/>
          <p:cNvSpPr/>
          <p:nvPr/>
        </p:nvSpPr>
        <p:spPr>
          <a:xfrm>
            <a:off x="3519446" y="5590866"/>
            <a:ext cx="1915200" cy="883345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Ubuntu" pitchFamily="34" charset="0"/>
                <a:ea typeface="나눔고딕" pitchFamily="50" charset="-127"/>
              </a:rPr>
              <a:t>Mockup</a:t>
            </a:r>
            <a:endParaRPr lang="ko-KR" altLang="en-US" sz="1500" b="1" dirty="0">
              <a:solidFill>
                <a:schemeClr val="tx1"/>
              </a:solidFill>
              <a:latin typeface="Ubuntu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817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63565" y="228447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Persona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38513" y="366594"/>
            <a:ext cx="9784101" cy="5665225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467141" y="6061560"/>
            <a:ext cx="8229600" cy="39233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300" b="1" dirty="0">
                <a:latin typeface="나눔고딕" pitchFamily="50" charset="-127"/>
                <a:ea typeface="나눔고딕" pitchFamily="50" charset="-127"/>
              </a:rPr>
              <a:t>※ Persona : </a:t>
            </a:r>
            <a:r>
              <a:rPr lang="ko-KR" altLang="en-US" sz="1300" b="1" dirty="0">
                <a:latin typeface="나눔고딕" pitchFamily="50" charset="-127"/>
                <a:ea typeface="나눔고딕" pitchFamily="50" charset="-127"/>
              </a:rPr>
              <a:t>실제</a:t>
            </a:r>
            <a:r>
              <a:rPr lang="en-US" altLang="ko-KR" sz="13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300" b="1" dirty="0">
                <a:latin typeface="나눔고딕" pitchFamily="50" charset="-127"/>
                <a:ea typeface="나눔고딕" pitchFamily="50" charset="-127"/>
              </a:rPr>
              <a:t>사용자들의 행동 패턴과 특징을 수집하여 만들어진</a:t>
            </a:r>
            <a:r>
              <a:rPr lang="en-US" altLang="ko-KR" sz="13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300" b="1" dirty="0">
                <a:latin typeface="나눔고딕" pitchFamily="50" charset="-127"/>
                <a:ea typeface="나눔고딕" pitchFamily="50" charset="-127"/>
              </a:rPr>
              <a:t>다양한 사용자 유형을 대표하는 가상의 인물</a:t>
            </a:r>
            <a:endParaRPr lang="en-US" altLang="ko-KR" sz="13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7169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6771580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Target research game controller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135394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23587" y="1090621"/>
            <a:ext cx="9788686" cy="539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6276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5" y="302202"/>
            <a:ext cx="5727928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Game controller image map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224" y="1005326"/>
            <a:ext cx="8479580" cy="51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0524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56987" y="374972"/>
            <a:ext cx="5044926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Wearable Device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24149" y="1195870"/>
            <a:ext cx="9145588" cy="51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5247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56986" y="374972"/>
            <a:ext cx="5773977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Wearable device image map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446" r="1"/>
          <a:stretch/>
        </p:blipFill>
        <p:spPr>
          <a:xfrm>
            <a:off x="-373" y="1005326"/>
            <a:ext cx="8897640" cy="49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8633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68536" y="3695834"/>
            <a:ext cx="6055323" cy="209582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11986" y="-68580"/>
            <a:ext cx="10475085" cy="6142607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1803094" y="283765"/>
            <a:ext cx="5044926" cy="526902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1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Design Concept</a:t>
            </a:r>
          </a:p>
        </p:txBody>
      </p:sp>
    </p:spTree>
    <p:extLst>
      <p:ext uri="{BB962C8B-B14F-4D97-AF65-F5344CB8AC3E}">
        <p14:creationId xmlns:p14="http://schemas.microsoft.com/office/powerpoint/2010/main" xmlns="" val="3072007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61" y="1565928"/>
            <a:ext cx="5985606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졸업작품 </a:t>
            </a: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GitHub </a:t>
            </a: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주소</a:t>
            </a:r>
            <a:endParaRPr lang="en-US" altLang="ko-KR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dirty="0">
                <a:hlinkClick r:id="rId2"/>
              </a:rPr>
              <a:t>https://github.com/angks119/AIG</a:t>
            </a:r>
            <a:endParaRPr lang="ko-KR" altLang="en-US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텍스트 개체 틀 2"/>
          <p:cNvSpPr txBox="1">
            <a:spLocks/>
          </p:cNvSpPr>
          <p:nvPr/>
        </p:nvSpPr>
        <p:spPr>
          <a:xfrm>
            <a:off x="1462761" y="2922182"/>
            <a:ext cx="5985606" cy="3037230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팀원별</a:t>
            </a: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GitHub ID</a:t>
            </a:r>
          </a:p>
          <a:p>
            <a:pPr marL="0" indent="0" algn="just">
              <a:buNone/>
            </a:pP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 </a:t>
            </a: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김정우</a:t>
            </a:r>
            <a:endParaRPr lang="en-US" altLang="ko-KR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sz="19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ID: angks119@naver.com</a:t>
            </a:r>
          </a:p>
          <a:p>
            <a:pPr marL="0" indent="0" algn="just">
              <a:buNone/>
            </a:pP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 </a:t>
            </a: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문호상</a:t>
            </a:r>
            <a:endParaRPr lang="en-US" altLang="ko-KR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sz="19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ID: hosang0815@gmail.com</a:t>
            </a:r>
          </a:p>
          <a:p>
            <a:pPr marL="0" indent="0" algn="just">
              <a:buNone/>
            </a:pPr>
            <a:r>
              <a:rPr lang="ko-KR" altLang="en-US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 </a:t>
            </a: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3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이사랑</a:t>
            </a:r>
            <a:endParaRPr lang="en-US" altLang="ko-KR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sz="19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ID: nasa93@naver.com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40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368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</a:rPr>
              <a:t>졸업 연구 개요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870144" y="1441241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 개발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29088" y="1695322"/>
            <a:ext cx="50015" cy="6650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8" name="텍스트 개체 틀 2"/>
          <p:cNvSpPr txBox="1">
            <a:spLocks/>
          </p:cNvSpPr>
          <p:nvPr/>
        </p:nvSpPr>
        <p:spPr>
          <a:xfrm>
            <a:off x="1530038" y="2102420"/>
            <a:ext cx="7007381" cy="3270874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802" indent="0"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Wearable Device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는 최근 들어 미래의 중요한 스마트기기로 떠어름과 동시에 무한한 발정가능성으로 주목을 받고 있다</a:t>
            </a: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73802" indent="0" algn="just" fontAlgn="base">
              <a:lnSpc>
                <a:spcPts val="2881"/>
              </a:lnSpc>
              <a:buNone/>
            </a:pP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기존 게임 컨트롤러인 </a:t>
            </a:r>
            <a:r>
              <a:rPr lang="en-US" altLang="ko-KR" sz="1700" dirty="0" err="1">
                <a:latin typeface="나눔고딕" pitchFamily="50" charset="-127"/>
                <a:ea typeface="나눔고딕" pitchFamily="50" charset="-127"/>
              </a:rPr>
              <a:t>Willmote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는 손에 쥐는 그립 형태이기 때문에 게임 도중 놓칠 수 있고 동작이 부자연스러워지며 팔을 움직일 때 손목의 움직임으로 인한 제스처 인식의 오류가 발생할 수 있다</a:t>
            </a: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. 	</a:t>
            </a:r>
            <a:endParaRPr lang="ko-KR" altLang="en-US" sz="1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3503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업무 분담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86609744"/>
              </p:ext>
            </p:extLst>
          </p:nvPr>
        </p:nvGraphicFramePr>
        <p:xfrm>
          <a:off x="1403288" y="1424148"/>
          <a:ext cx="6871579" cy="3795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67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96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40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3365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김정우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문호상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고딕" pitchFamily="50" charset="-127"/>
                          <a:ea typeface="나눔고딕" pitchFamily="50" charset="-127"/>
                        </a:rPr>
                        <a:t>이사랑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T="45604" marB="45604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58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자료탐색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기존 콘텐츠 탐색 및 센서 데이터 시트 분석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센서 데이터 시트 분석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가속도 센서 탐색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T="45604" marB="45604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콘텐츠및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kern="120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Emulator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PCB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설계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,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펌웨어 설계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밴드 디자인 및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콘텐츠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marT="45604" marB="45604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72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콘텐츠 및 </a:t>
                      </a:r>
                      <a:r>
                        <a:rPr lang="en-US" altLang="ko-KR" sz="1400" kern="120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Emulator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구현 및 하드웨어 연동</a:t>
                      </a: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센서 데이터 처리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Serial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통신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Application</a:t>
                      </a:r>
                      <a:r>
                        <a:rPr lang="en-US" altLang="ko-KR" sz="1400" baseline="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나눔고딕" pitchFamily="50" charset="-127"/>
                          <a:ea typeface="나눔고딕" pitchFamily="50" charset="-127"/>
                        </a:rPr>
                        <a:t>개발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T="45604" marB="45604"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밴드 디자인 및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콘텐츠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  <a:p>
                      <a:pPr algn="just"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T="45604" marB="45604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72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테스트</a:t>
                      </a:r>
                    </a:p>
                  </a:txBody>
                  <a:tcPr marT="45604" marB="45604" anchor="ctr"/>
                </a:tc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가속도 센서 데이터 송수신 테스트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작동 및 제어 테스트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통합테스트 및 디버깅</a:t>
                      </a:r>
                    </a:p>
                  </a:txBody>
                  <a:tcPr marT="45604" marB="4560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41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852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종합설계 수행일정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42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3077" y="1255228"/>
            <a:ext cx="144855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추진사항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52013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65728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08112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21827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18799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61193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74908" y="1255228"/>
            <a:ext cx="74389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58133" y="1255228"/>
            <a:ext cx="1448555" cy="370247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7-9</a:t>
            </a:r>
            <a:r>
              <a:rPr lang="ko-KR" altLang="en-US" sz="13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23076" y="1633006"/>
            <a:ext cx="143041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비디오 게임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컨트롤러 관련자료 조사 및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계획서 발표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23076" y="2552603"/>
            <a:ext cx="1430410" cy="1014410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ATemega16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구성 분석 및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Firmware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연구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가속도 센서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Data </a:t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처리 연구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3076" y="3565514"/>
            <a:ext cx="1430410" cy="28144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ko-KR" altLang="en-US" sz="1000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손목형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컨트롤러 설계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23076" y="3843950"/>
            <a:ext cx="1430410" cy="10866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ko-KR" altLang="en-US" sz="1000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제작 및 기존 </a:t>
            </a:r>
            <a:r>
              <a:rPr lang="ko-KR" altLang="en-US" sz="1000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사용을 위한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Emulator </a:t>
            </a:r>
          </a:p>
          <a:p>
            <a:pPr algn="ctr">
              <a:lnSpc>
                <a:spcPts val="1729"/>
              </a:lnSpc>
            </a:pP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프로그래밍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3076" y="4927602"/>
            <a:ext cx="1430410" cy="56138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H/W &amp; S/W </a:t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통합 테스트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23076" y="5485981"/>
            <a:ext cx="1430410" cy="284453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Debugging</a:t>
            </a: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23076" y="5773449"/>
            <a:ext cx="1430410" cy="284453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DEMO</a:t>
            </a: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23076" y="6059425"/>
            <a:ext cx="1430410" cy="50117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최종보고서 및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논문작성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452015" y="1633006"/>
            <a:ext cx="716698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65729" y="1633006"/>
            <a:ext cx="7380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06608" y="1633006"/>
            <a:ext cx="7200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29383" y="1633006"/>
            <a:ext cx="7236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52144" y="1633006"/>
            <a:ext cx="7200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74911" y="1633006"/>
            <a:ext cx="7452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15786" y="1633006"/>
            <a:ext cx="7380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47610" y="1633006"/>
            <a:ext cx="1454400" cy="92260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0506" y="2552604"/>
            <a:ext cx="716698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64220" y="2552604"/>
            <a:ext cx="7380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05099" y="2552604"/>
            <a:ext cx="7200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27874" y="2552604"/>
            <a:ext cx="7236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50635" y="2552604"/>
            <a:ext cx="7200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073401" y="2552604"/>
            <a:ext cx="7452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814277" y="2552604"/>
            <a:ext cx="7380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46101" y="2552604"/>
            <a:ext cx="1454400" cy="101441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50506" y="3564011"/>
            <a:ext cx="716698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164220" y="3564011"/>
            <a:ext cx="738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05099" y="3564011"/>
            <a:ext cx="720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27874" y="3564011"/>
            <a:ext cx="7236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50635" y="3564011"/>
            <a:ext cx="720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073401" y="3564011"/>
            <a:ext cx="7452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14277" y="3564011"/>
            <a:ext cx="738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546101" y="3564011"/>
            <a:ext cx="14544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450506" y="3843951"/>
            <a:ext cx="716698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64220" y="3843951"/>
            <a:ext cx="7380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05099" y="3843951"/>
            <a:ext cx="7200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27874" y="3843951"/>
            <a:ext cx="7236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350635" y="3843951"/>
            <a:ext cx="7200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73401" y="3843951"/>
            <a:ext cx="7452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814277" y="3843951"/>
            <a:ext cx="7380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546101" y="3843951"/>
            <a:ext cx="1454400" cy="1086656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50506" y="4927603"/>
            <a:ext cx="716698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164220" y="4927603"/>
            <a:ext cx="7380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905099" y="4927603"/>
            <a:ext cx="7200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627874" y="4927603"/>
            <a:ext cx="7236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350635" y="4927603"/>
            <a:ext cx="7200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73401" y="4927603"/>
            <a:ext cx="7452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814277" y="4927603"/>
            <a:ext cx="7380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46101" y="4927603"/>
            <a:ext cx="1454400" cy="56288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48998" y="5485983"/>
            <a:ext cx="716698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162712" y="5485983"/>
            <a:ext cx="738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903590" y="5485983"/>
            <a:ext cx="720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626366" y="5485983"/>
            <a:ext cx="7236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49126" y="5485983"/>
            <a:ext cx="720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071894" y="5485983"/>
            <a:ext cx="7452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812769" y="5485983"/>
            <a:ext cx="738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544592" y="5485983"/>
            <a:ext cx="14544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48997" y="5765925"/>
            <a:ext cx="716698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162711" y="5765925"/>
            <a:ext cx="738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903589" y="5765925"/>
            <a:ext cx="720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626365" y="5765925"/>
            <a:ext cx="7236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349125" y="5765925"/>
            <a:ext cx="720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071893" y="5765925"/>
            <a:ext cx="7452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812768" y="5765925"/>
            <a:ext cx="7380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44591" y="5765925"/>
            <a:ext cx="1454400" cy="28294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448997" y="6054898"/>
            <a:ext cx="716698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162711" y="6054898"/>
            <a:ext cx="7380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903589" y="6054898"/>
            <a:ext cx="7200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626365" y="6054898"/>
            <a:ext cx="7236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49125" y="6054898"/>
            <a:ext cx="7200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71893" y="6054898"/>
            <a:ext cx="7452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812768" y="6054898"/>
            <a:ext cx="7380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544591" y="6054898"/>
            <a:ext cx="1454400" cy="501182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1729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86820" y="2573668"/>
            <a:ext cx="697115" cy="9752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3927695" y="3592599"/>
            <a:ext cx="680400" cy="23629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4644429" y="3865017"/>
            <a:ext cx="686435" cy="10475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367198" y="4947161"/>
            <a:ext cx="689570" cy="525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6089965" y="5505544"/>
            <a:ext cx="718241" cy="237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839895" y="5783981"/>
            <a:ext cx="692589" cy="2573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7571716" y="6080478"/>
            <a:ext cx="1409323" cy="4575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2470088" y="1651062"/>
            <a:ext cx="680518" cy="88648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8529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필요기술 및 참고문헌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1646481" y="1797474"/>
            <a:ext cx="6930956" cy="343113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1"/>
              </a:lnSpc>
            </a:pPr>
            <a:r>
              <a:rPr lang="en-US" altLang="ko-KR" sz="1500" dirty="0" err="1">
                <a:latin typeface="나눔고딕" pitchFamily="50" charset="-127"/>
                <a:ea typeface="나눔고딕" pitchFamily="50" charset="-127"/>
              </a:rPr>
              <a:t>Kazumoto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 Tanaka, Jim Parker, Graham </a:t>
            </a:r>
            <a:r>
              <a:rPr lang="en-US" altLang="ko-KR" sz="1500" dirty="0" err="1">
                <a:latin typeface="나눔고딕" pitchFamily="50" charset="-127"/>
                <a:ea typeface="나눔고딕" pitchFamily="50" charset="-127"/>
              </a:rPr>
              <a:t>Baradoy,Dwayne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 Sheehan, John R. </a:t>
            </a:r>
            <a:r>
              <a:rPr lang="en-US" altLang="ko-KR" sz="1500" dirty="0" err="1">
                <a:latin typeface="나눔고딕" pitchFamily="50" charset="-127"/>
                <a:ea typeface="나눔고딕" pitchFamily="50" charset="-127"/>
              </a:rPr>
              <a:t>Holash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, and Larry </a:t>
            </a:r>
            <a:r>
              <a:rPr lang="en-US" altLang="ko-KR" sz="1500" dirty="0" err="1">
                <a:latin typeface="나눔고딕" pitchFamily="50" charset="-127"/>
                <a:ea typeface="나눔고딕" pitchFamily="50" charset="-127"/>
              </a:rPr>
              <a:t>Katz,"A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 comparison of </a:t>
            </a:r>
            <a:r>
              <a:rPr lang="en-US" altLang="ko-KR" sz="1500" dirty="0" err="1">
                <a:latin typeface="나눔고딕" pitchFamily="50" charset="-127"/>
                <a:ea typeface="나눔고딕" pitchFamily="50" charset="-127"/>
              </a:rPr>
              <a:t>exergaming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 interfaces for use </a:t>
            </a:r>
            <a:r>
              <a:rPr lang="en-US" altLang="ko-KR" sz="1500" dirty="0" err="1">
                <a:latin typeface="나눔고딕" pitchFamily="50" charset="-127"/>
                <a:ea typeface="나눔고딕" pitchFamily="50" charset="-127"/>
              </a:rPr>
              <a:t>inrehabilitation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 programs and research", The Journal of the Canadian Game Studies Association, Vol.6, No. 9, pp. 69-81, Jan. 2012.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</a:pP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김남호 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500" dirty="0" err="1">
                <a:latin typeface="나눔고딕" pitchFamily="50" charset="-127"/>
                <a:ea typeface="나눔고딕" pitchFamily="50" charset="-127"/>
              </a:rPr>
              <a:t>자이로센서를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 이용한 </a:t>
            </a:r>
            <a:r>
              <a:rPr lang="ko-KR" altLang="en-US" sz="1500" dirty="0" err="1">
                <a:latin typeface="나눔고딕" pitchFamily="50" charset="-127"/>
                <a:ea typeface="나눔고딕" pitchFamily="50" charset="-127"/>
              </a:rPr>
              <a:t>장갑형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 무선마우스 개발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호남대학교 정보통신대학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</a:pP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서창호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이용한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이용훈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하봉식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이상헌 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가속도 센서를 이용한 무선 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500" dirty="0">
                <a:latin typeface="나눔고딕" pitchFamily="50" charset="-127"/>
                <a:ea typeface="나눔고딕" pitchFamily="50" charset="-127"/>
              </a:rPr>
              <a:t>장갑마우스의 개발</a:t>
            </a:r>
            <a:r>
              <a:rPr lang="en-US" altLang="ko-KR" sz="1500" dirty="0">
                <a:latin typeface="나눔고딕" pitchFamily="50" charset="-127"/>
                <a:ea typeface="나눔고딕" pitchFamily="50" charset="-127"/>
              </a:rPr>
              <a:t>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401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유상조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한경임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김봉석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박동규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위모트를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시지각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장애아동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교욱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</a:t>
            </a:r>
          </a:p>
          <a:p>
            <a:pPr algn="just" fontAlgn="base">
              <a:lnSpc>
                <a:spcPts val="2401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43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6394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711812" y="2986500"/>
            <a:ext cx="4141662" cy="968822"/>
          </a:xfrm>
        </p:spPr>
        <p:txBody>
          <a:bodyPr/>
          <a:lstStyle/>
          <a:p>
            <a:r>
              <a:rPr lang="ko-KR" altLang="en-US" sz="58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403908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</a:rPr>
              <a:t>졸업 연구 개요</a:t>
            </a: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1530038" y="1884035"/>
            <a:ext cx="7007381" cy="1618453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다양한 제스처 인식을 통하여 정상적인 게임에 적용이 가능한 가속도 센서 기반의 게임 컨트롤러 개발</a:t>
            </a:r>
            <a:endParaRPr lang="en-US" altLang="ko-KR" sz="1700" dirty="0">
              <a:latin typeface="나눔고딕" pitchFamily="50" charset="-127"/>
              <a:ea typeface="나눔고딕" pitchFamily="50" charset="-127"/>
            </a:endParaRPr>
          </a:p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퍼즐게임 </a:t>
            </a:r>
            <a:r>
              <a:rPr lang="ko-KR" altLang="en-US" sz="1700" dirty="0" err="1">
                <a:latin typeface="나눔고딕" pitchFamily="50" charset="-127"/>
                <a:ea typeface="나눔고딕" pitchFamily="50" charset="-127"/>
              </a:rPr>
              <a:t>테트리스</a:t>
            </a: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(Tetris)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를 제작하여 컨트롤러를 평가하고</a:t>
            </a: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 추가적으로 게임을 제작하여 컨트롤러 적용 </a:t>
            </a:r>
            <a:endParaRPr lang="en-US" altLang="ko-KR" sz="1700" dirty="0">
              <a:latin typeface="나눔고딕" pitchFamily="50" charset="-127"/>
              <a:ea typeface="나눔고딕" pitchFamily="50" charset="-127"/>
            </a:endParaRPr>
          </a:p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  <a:endParaRPr lang="ko-KR" altLang="en-US" sz="1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1870144" y="1449852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 개발 목표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29088" y="1685872"/>
            <a:ext cx="50015" cy="6650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1868636" y="4133054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 개발 효과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7581" y="4369076"/>
            <a:ext cx="50015" cy="6650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1528529" y="4560229"/>
            <a:ext cx="6923230" cy="91950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하나의 </a:t>
            </a: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PCB</a:t>
            </a:r>
            <a:r>
              <a:rPr lang="ko-KR" altLang="en-US" sz="1700" dirty="0">
                <a:latin typeface="나눔고딕" pitchFamily="50" charset="-127"/>
                <a:ea typeface="나눔고딕" pitchFamily="50" charset="-127"/>
              </a:rPr>
              <a:t>만으로 구현이 가능하기 때문에 게임 컨트롤러의  제작 비용이 절약되고 전력 소모 및 잡음에 유리함</a:t>
            </a:r>
            <a:endParaRPr lang="en-US" altLang="ko-KR" sz="1700" dirty="0">
              <a:latin typeface="나눔고딕" pitchFamily="50" charset="-127"/>
              <a:ea typeface="나눔고딕" pitchFamily="50" charset="-127"/>
            </a:endParaRPr>
          </a:p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algn="just" fontAlgn="base">
              <a:lnSpc>
                <a:spcPts val="2881"/>
              </a:lnSpc>
              <a:buNone/>
            </a:pPr>
            <a:r>
              <a:rPr lang="en-US" altLang="ko-KR" sz="1700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algn="just" fontAlgn="base">
              <a:lnSpc>
                <a:spcPts val="2881"/>
              </a:lnSpc>
              <a:buNone/>
            </a:pPr>
            <a:endParaRPr lang="ko-KR" altLang="en-US" sz="1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350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관련 연구 및 사례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noFill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0640" y="1175559"/>
            <a:ext cx="2336800" cy="486438"/>
          </a:xfrm>
          <a:prstGeom prst="rect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명칭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67760" y="1175559"/>
            <a:ext cx="2336800" cy="486438"/>
          </a:xfrm>
          <a:prstGeom prst="rect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24880" y="1175559"/>
            <a:ext cx="2336800" cy="486438"/>
          </a:xfrm>
          <a:prstGeom prst="rect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차별성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10640" y="1682266"/>
            <a:ext cx="2336800" cy="139851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자이로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센서를 이용한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장갑형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무선 마우스 개발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67760" y="1682266"/>
            <a:ext cx="2336800" cy="139851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자이로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센서를 이용하여 손의 모션을 이용하고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손의 움직임 데이터를 마우스 커서의 좌표로 변환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24880" y="1682266"/>
            <a:ext cx="2336800" cy="139851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마우스 컨트롤러 뿐만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아닌 게임 컨트롤러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인터페이스 개발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10640" y="3101044"/>
            <a:ext cx="2336800" cy="1763339"/>
          </a:xfrm>
          <a:prstGeom prst="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은닉 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마르코프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모델을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이용한 가속도 센서 기반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행동인식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67760" y="3101044"/>
            <a:ext cx="2336800" cy="1763339"/>
          </a:xfrm>
          <a:prstGeom prst="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센서데이터를 이용해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HMM(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은닉마르코프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을 자동으로 학습하고 사용자의 동작 및 행동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추론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024880" y="3101044"/>
            <a:ext cx="2336800" cy="1763339"/>
          </a:xfrm>
          <a:prstGeom prst="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모션 인식을 통한 게임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진행과 마우스 컨트롤 및 게임 컨트롤 가능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10640" y="4884652"/>
            <a:ext cx="2336800" cy="1783607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위모트를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시지각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장애아동 교육 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667760" y="4884652"/>
            <a:ext cx="2336800" cy="1783607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위모트가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가지는 센서 기술을 활용하여 실시간으로 빔 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프로젝터나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컴퓨터 스크린으로 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교육콘텐츠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개발 및 제공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24880" y="4884652"/>
            <a:ext cx="2336800" cy="1783607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>
              <a:lnSpc>
                <a:spcPts val="2401"/>
              </a:lnSpc>
            </a:pP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그립 형태가 아닌 </a:t>
            </a: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속목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장착형</a:t>
            </a: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디바이스로</a:t>
            </a:r>
            <a: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5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안전성이 높고 사용하기 수월함  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98793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3151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시스템 수행 시나리오</a:t>
            </a:r>
            <a:endParaRPr lang="en-US" altLang="ko-KR" sz="31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5565" y="1864856"/>
            <a:ext cx="926801" cy="140748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870928" y="3997384"/>
            <a:ext cx="945561" cy="1276376"/>
            <a:chOff x="4956737" y="2414182"/>
            <a:chExt cx="1747354" cy="2301240"/>
          </a:xfrm>
        </p:grpSpPr>
        <p:pic>
          <p:nvPicPr>
            <p:cNvPr id="21" name="그림 20" descr="이미지 84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6737" y="2414182"/>
              <a:ext cx="1386840" cy="2301240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4997513" y="3213980"/>
              <a:ext cx="597528" cy="4255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14796" y="4101220"/>
              <a:ext cx="715224" cy="60658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다리꼴 23"/>
            <p:cNvSpPr/>
            <p:nvPr/>
          </p:nvSpPr>
          <p:spPr>
            <a:xfrm rot="5400000">
              <a:off x="6149566" y="3116657"/>
              <a:ext cx="362139" cy="74691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186004" y="3988357"/>
            <a:ext cx="1358019" cy="1285406"/>
            <a:chOff x="1251121" y="3210886"/>
            <a:chExt cx="1609774" cy="1434736"/>
          </a:xfrm>
        </p:grpSpPr>
        <p:pic>
          <p:nvPicPr>
            <p:cNvPr id="26" name="그림 25" descr="이미지 848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6253" y="3210886"/>
              <a:ext cx="864642" cy="143473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2156897" y="4282474"/>
              <a:ext cx="424323" cy="3521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937454" y="3676821"/>
              <a:ext cx="354497" cy="2470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다리꼴 46"/>
            <p:cNvSpPr/>
            <p:nvPr/>
          </p:nvSpPr>
          <p:spPr>
            <a:xfrm rot="15765492">
              <a:off x="1726615" y="3681852"/>
              <a:ext cx="281080" cy="36858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다리꼴 47"/>
            <p:cNvSpPr/>
            <p:nvPr/>
          </p:nvSpPr>
          <p:spPr>
            <a:xfrm rot="15765492">
              <a:off x="1405313" y="3685654"/>
              <a:ext cx="144395" cy="45278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" name="그림 50" descr="이미지 85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67469" y="2373835"/>
            <a:ext cx="3015484" cy="3149588"/>
          </a:xfrm>
          <a:prstGeom prst="rect">
            <a:avLst/>
          </a:prstGeom>
        </p:spPr>
      </p:pic>
      <p:sp>
        <p:nvSpPr>
          <p:cNvPr id="54" name="왼쪽/오른쪽 화살표 53"/>
          <p:cNvSpPr/>
          <p:nvPr/>
        </p:nvSpPr>
        <p:spPr>
          <a:xfrm rot="18994757">
            <a:off x="2344681" y="3525812"/>
            <a:ext cx="612000" cy="359083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rgbClr val="496F74"/>
              </a:solidFill>
            </a:endParaRPr>
          </a:p>
        </p:txBody>
      </p:sp>
      <p:sp>
        <p:nvSpPr>
          <p:cNvPr id="55" name="왼쪽/오른쪽 화살표 54"/>
          <p:cNvSpPr/>
          <p:nvPr/>
        </p:nvSpPr>
        <p:spPr>
          <a:xfrm rot="2693922">
            <a:off x="3394675" y="3532753"/>
            <a:ext cx="612000" cy="359083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rgbClr val="496F74"/>
              </a:solidFill>
            </a:endParaRPr>
          </a:p>
        </p:txBody>
      </p:sp>
      <p:sp>
        <p:nvSpPr>
          <p:cNvPr id="56" name="왼쪽/오른쪽 화살표 55"/>
          <p:cNvSpPr/>
          <p:nvPr/>
        </p:nvSpPr>
        <p:spPr>
          <a:xfrm>
            <a:off x="2815630" y="4144221"/>
            <a:ext cx="724277" cy="359083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solidFill>
                <a:srgbClr val="496F7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11929" y="2131179"/>
            <a:ext cx="1638677" cy="61189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Changing Shape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92306" y="5353545"/>
            <a:ext cx="1638677" cy="35028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Move Left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18383" y="5353545"/>
            <a:ext cx="1638677" cy="35028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Move Right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783841" y="1753205"/>
            <a:ext cx="284480" cy="253354"/>
          </a:xfrm>
          <a:prstGeom prst="ellips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087121" y="4499554"/>
            <a:ext cx="284480" cy="253354"/>
          </a:xfrm>
          <a:prstGeom prst="ellips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805681" y="4469152"/>
            <a:ext cx="284480" cy="253354"/>
          </a:xfrm>
          <a:prstGeom prst="ellips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시스템 구성도</a:t>
            </a:r>
            <a:endParaRPr lang="en-US" altLang="ko-KR" sz="31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 descr="이미지 8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4917" y="1769586"/>
            <a:ext cx="1752600" cy="1748137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3250217" y="2429183"/>
            <a:ext cx="742384" cy="39733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317003" y="2248574"/>
            <a:ext cx="1665838" cy="80370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Data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acquisition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6118645" y="2427679"/>
            <a:ext cx="742384" cy="39733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87776" y="2247068"/>
            <a:ext cx="1665838" cy="80370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Data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transmission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17003" y="4847802"/>
            <a:ext cx="1665838" cy="80370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Gesture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classification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987776" y="4846297"/>
            <a:ext cx="1665838" cy="80370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Gesture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recognition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7325685" y="3750128"/>
            <a:ext cx="1113752" cy="39835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6117136" y="5063029"/>
            <a:ext cx="742384" cy="39733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3173261" y="5061525"/>
            <a:ext cx="742384" cy="39733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37024" y="2113117"/>
            <a:ext cx="4517679" cy="10475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235523" y="4721377"/>
            <a:ext cx="4517679" cy="10475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39486" y="1661590"/>
            <a:ext cx="1376127" cy="35028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latin typeface="Ubuntu" pitchFamily="34" charset="0"/>
              </a:rPr>
              <a:t>Controller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37985" y="4260822"/>
            <a:ext cx="1376127" cy="350284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r>
              <a:rPr lang="en-US" altLang="ko-KR" b="1" dirty="0">
                <a:latin typeface="Ubuntu" pitchFamily="34" charset="0"/>
              </a:rPr>
              <a:t>Computer</a:t>
            </a:r>
            <a:endParaRPr lang="ko-KR" altLang="en-US" b="1" dirty="0">
              <a:latin typeface="Ubuntu" pitchFamily="34" charset="0"/>
            </a:endParaRPr>
          </a:p>
        </p:txBody>
      </p:sp>
      <p:pic>
        <p:nvPicPr>
          <p:cNvPr id="43" name="그림 42" descr="이미지 84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919" y="4316526"/>
            <a:ext cx="1726263" cy="1653772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339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202"/>
            <a:ext cx="5044926" cy="536317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1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6" y="1005327"/>
            <a:ext cx="3313568" cy="158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5928"/>
            <a:ext cx="4260258" cy="628846"/>
          </a:xfrm>
          <a:prstGeom prst="rect">
            <a:avLst/>
          </a:prstGeom>
        </p:spPr>
        <p:txBody>
          <a:bodyPr lIns="87815" tIns="43908" rIns="87815" bIns="43908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3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Hardware</a:t>
            </a:r>
            <a:endParaRPr lang="ko-KR" altLang="en-US" sz="23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023436" y="3287072"/>
            <a:ext cx="6215106" cy="2479741"/>
          </a:xfrm>
          <a:prstGeom prst="rect">
            <a:avLst/>
          </a:prstGeom>
        </p:spPr>
        <p:txBody>
          <a:bodyPr vert="horz" lIns="87815" tIns="43908" rIns="87815" bIns="43908" rtlCol="0" anchor="ctr">
            <a:noAutofit/>
          </a:bodyPr>
          <a:lstStyle/>
          <a:p>
            <a:pPr>
              <a:lnSpc>
                <a:spcPts val="6723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en-US" altLang="ko-KR" sz="2200" dirty="0">
                <a:latin typeface="나눔고딕" pitchFamily="50" charset="-127"/>
                <a:ea typeface="나눔고딕" pitchFamily="50" charset="-127"/>
                <a:cs typeface="+mj-cs"/>
              </a:rPr>
              <a:t>   3</a:t>
            </a:r>
            <a:r>
              <a:rPr lang="ko-KR" altLang="en-US" sz="2200" dirty="0">
                <a:latin typeface="나눔고딕" pitchFamily="50" charset="-127"/>
                <a:ea typeface="나눔고딕" pitchFamily="50" charset="-127"/>
                <a:cs typeface="+mj-cs"/>
              </a:rPr>
              <a:t>축 가속도 값을 측정할 수 있는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센서 파트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>
              <a:lnSpc>
                <a:spcPts val="6723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ko-KR" altLang="en-US" sz="2200" dirty="0">
                <a:latin typeface="나눔고딕" pitchFamily="50" charset="-127"/>
                <a:ea typeface="나눔고딕" pitchFamily="50" charset="-127"/>
                <a:cs typeface="+mj-cs"/>
              </a:rPr>
              <a:t>   데이터 획득 및 처리를 위한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프로세서 파트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>
              <a:lnSpc>
                <a:spcPts val="6723"/>
              </a:lnSpc>
              <a:spcBef>
                <a:spcPct val="0"/>
              </a:spcBef>
              <a:buFont typeface="Wingdings" pitchFamily="2" charset="2"/>
              <a:buChar char="§"/>
              <a:defRPr/>
            </a:pPr>
            <a:r>
              <a:rPr lang="ko-KR" altLang="en-US" sz="2200" dirty="0">
                <a:latin typeface="나눔고딕" pitchFamily="50" charset="-127"/>
                <a:ea typeface="나눔고딕" pitchFamily="50" charset="-127"/>
                <a:cs typeface="+mj-cs"/>
              </a:rPr>
              <a:t>   처리된 데이터의 전송을 위한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통신 파트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>
              <a:lnSpc>
                <a:spcPts val="6723"/>
              </a:lnSpc>
              <a:spcBef>
                <a:spcPct val="0"/>
              </a:spcBef>
              <a:defRPr/>
            </a:pPr>
            <a:endParaRPr lang="en-US" altLang="ko-KR" sz="2200" dirty="0"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>
              <a:lnSpc>
                <a:spcPts val="6723"/>
              </a:lnSpc>
              <a:spcBef>
                <a:spcPct val="0"/>
              </a:spcBef>
              <a:defRPr/>
            </a:pPr>
            <a:endParaRPr lang="ko-KR" altLang="en-US" sz="2200" dirty="0"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2134657" y="2835553"/>
            <a:ext cx="109095" cy="12642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2134657" y="3673878"/>
            <a:ext cx="109095" cy="12642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H="1">
            <a:off x="2134657" y="4584444"/>
            <a:ext cx="109095" cy="12642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15" tIns="43908" rIns="87815" bIns="43908"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47295" y="90300"/>
            <a:ext cx="798293" cy="273340"/>
          </a:xfrm>
          <a:prstGeom prst="rect">
            <a:avLst/>
          </a:prstGeom>
          <a:noFill/>
        </p:spPr>
        <p:txBody>
          <a:bodyPr wrap="square" lIns="87815" tIns="43908" rIns="87815" bIns="43908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5597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22847</TotalTime>
  <Words>1213</Words>
  <Application>Microsoft Office PowerPoint</Application>
  <PresentationFormat>사용자 지정</PresentationFormat>
  <Paragraphs>511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굴림</vt:lpstr>
      <vt:lpstr>Arial</vt:lpstr>
      <vt:lpstr>Ubuntu</vt:lpstr>
      <vt:lpstr>맑은 고딕</vt:lpstr>
      <vt:lpstr>나눔고딕</vt:lpstr>
      <vt:lpstr>Wingdings</vt:lpstr>
      <vt:lpstr>HY견고딕</vt:lpstr>
      <vt:lpstr>KoPub돋움체 Medium</vt:lpstr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USER</cp:lastModifiedBy>
  <cp:revision>256</cp:revision>
  <dcterms:created xsi:type="dcterms:W3CDTF">2015-04-03T04:33:23Z</dcterms:created>
  <dcterms:modified xsi:type="dcterms:W3CDTF">2017-12-21T17:51:42Z</dcterms:modified>
</cp:coreProperties>
</file>